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Economica"/>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Economica-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Economica-italic.fntdata"/><Relationship Id="rId12" Type="http://schemas.openxmlformats.org/officeDocument/2006/relationships/slide" Target="slides/slide7.xml"/><Relationship Id="rId34" Type="http://schemas.openxmlformats.org/officeDocument/2006/relationships/font" Target="fonts/Economica-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Economica-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4e997b00e_1_32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4e997b00e_1_3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Hallo zusammen und herzlich willkommen zu unserer Präsentation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4e997b00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4e997b00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André</a:t>
            </a:r>
            <a:endParaRPr>
              <a:solidFill>
                <a:schemeClr val="dk1"/>
              </a:solidFill>
            </a:endParaRPr>
          </a:p>
          <a:p>
            <a:pPr indent="0" lvl="0" marL="0" rtl="0" algn="l">
              <a:spcBef>
                <a:spcPts val="0"/>
              </a:spcBef>
              <a:spcAft>
                <a:spcPts val="0"/>
              </a:spcAft>
              <a:buClr>
                <a:schemeClr val="dk1"/>
              </a:buClr>
              <a:buSzPts val="1100"/>
              <a:buFont typeface="Arial"/>
              <a:buNone/>
            </a:pPr>
            <a:r>
              <a:rPr lang="en-GB" sz="1300">
                <a:solidFill>
                  <a:schemeClr val="dk1"/>
                </a:solidFill>
              </a:rPr>
              <a:t>Unser erster Storybords ist das Tagebuch</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lnSpc>
                <a:spcPct val="115000"/>
              </a:lnSpc>
              <a:spcBef>
                <a:spcPts val="0"/>
              </a:spcBef>
              <a:spcAft>
                <a:spcPts val="0"/>
              </a:spcAft>
              <a:buClr>
                <a:srgbClr val="677480"/>
              </a:buClr>
              <a:buSzPts val="1100"/>
              <a:buFont typeface="Arial"/>
              <a:buNone/>
            </a:pPr>
            <a:r>
              <a:rPr lang="en-GB" sz="1150">
                <a:solidFill>
                  <a:srgbClr val="677480"/>
                </a:solidFill>
              </a:rPr>
              <a:t>Hier haben wir den Patienten, der bereits mehrere Einträge in das Tagebuch geschrieben hat, und heute wird der patient seinen Therapeuten besuchen.</a:t>
            </a:r>
            <a:endParaRPr sz="1150">
              <a:solidFill>
                <a:srgbClr val="677480"/>
              </a:solidFill>
            </a:endParaRPr>
          </a:p>
          <a:p>
            <a:pPr indent="0" lvl="0" marL="0" rtl="0" algn="l">
              <a:lnSpc>
                <a:spcPct val="115000"/>
              </a:lnSpc>
              <a:spcBef>
                <a:spcPts val="0"/>
              </a:spcBef>
              <a:spcAft>
                <a:spcPts val="0"/>
              </a:spcAft>
              <a:buClr>
                <a:srgbClr val="677480"/>
              </a:buClr>
              <a:buSzPts val="1100"/>
              <a:buFont typeface="Arial"/>
              <a:buNone/>
            </a:pPr>
            <a:r>
              <a:t/>
            </a:r>
            <a:endParaRPr sz="1150">
              <a:solidFill>
                <a:srgbClr val="677480"/>
              </a:solidFill>
            </a:endParaRPr>
          </a:p>
          <a:p>
            <a:pPr indent="0" lvl="0" marL="0" rtl="0" algn="l">
              <a:lnSpc>
                <a:spcPct val="115000"/>
              </a:lnSpc>
              <a:spcBef>
                <a:spcPts val="0"/>
              </a:spcBef>
              <a:spcAft>
                <a:spcPts val="0"/>
              </a:spcAft>
              <a:buClr>
                <a:srgbClr val="677480"/>
              </a:buClr>
              <a:buSzPts val="1100"/>
              <a:buFont typeface="Arial"/>
              <a:buNone/>
            </a:pPr>
            <a:r>
              <a:rPr lang="en-GB" sz="1150">
                <a:solidFill>
                  <a:srgbClr val="677480"/>
                </a:solidFill>
              </a:rPr>
              <a:t>Er entscheidet sich, diese Informationen mit seinem Therapeuten zu teilen.</a:t>
            </a:r>
            <a:endParaRPr sz="1150">
              <a:solidFill>
                <a:srgbClr val="677480"/>
              </a:solidFill>
            </a:endParaRPr>
          </a:p>
          <a:p>
            <a:pPr indent="0" lvl="0" marL="0" rtl="0" algn="l">
              <a:lnSpc>
                <a:spcPct val="115000"/>
              </a:lnSpc>
              <a:spcBef>
                <a:spcPts val="0"/>
              </a:spcBef>
              <a:spcAft>
                <a:spcPts val="0"/>
              </a:spcAft>
              <a:buClr>
                <a:srgbClr val="677480"/>
              </a:buClr>
              <a:buSzPts val="1100"/>
              <a:buFont typeface="Arial"/>
              <a:buNone/>
            </a:pPr>
            <a:r>
              <a:t/>
            </a:r>
            <a:endParaRPr sz="1150">
              <a:solidFill>
                <a:srgbClr val="677480"/>
              </a:solidFill>
            </a:endParaRPr>
          </a:p>
          <a:p>
            <a:pPr indent="0" lvl="0" marL="0" rtl="0" algn="l">
              <a:lnSpc>
                <a:spcPct val="115000"/>
              </a:lnSpc>
              <a:spcBef>
                <a:spcPts val="0"/>
              </a:spcBef>
              <a:spcAft>
                <a:spcPts val="0"/>
              </a:spcAft>
              <a:buClr>
                <a:srgbClr val="677480"/>
              </a:buClr>
              <a:buSzPts val="1100"/>
              <a:buFont typeface="Arial"/>
              <a:buNone/>
            </a:pPr>
            <a:r>
              <a:rPr lang="en-GB" sz="1150">
                <a:solidFill>
                  <a:srgbClr val="677480"/>
                </a:solidFill>
              </a:rPr>
              <a:t>Seine Einträge helfen dem Therapeuten, die Auswirkungen der Therapie zu verstehen, und können dazu verwendet werden, zu entscheiden, wie die Therapie weitergeht.</a:t>
            </a:r>
            <a:endParaRPr sz="115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5097404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5097404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André:</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Das nächste Storyboard zeigt, wie die Instruktionen-Funktion funktioniert.</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Hier sehen wir einen Benutzer in einer Situation, in der er eine Flasche Wein kaufen möchte.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Obwohl er weiss, dass er keinen Alkohol konsumieren sollte, beeinflusst seine Sucht seine Entscheidungen.</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Also benutzt er die App, um die Instruktionen seines Therapeuten zu konsultieren.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Nachdem er die Anweisungen gelesen hat, weiß er, dass er keinen Alkohol mehr kaufen sollte, und er verlässt den Laden, ohne den Wein zu kaufen.</a:t>
            </a:r>
            <a:endParaRPr>
              <a:solidFill>
                <a:srgbClr val="677480"/>
              </a:solidFill>
            </a:endParaRPr>
          </a:p>
          <a:p>
            <a:pPr indent="0" lvl="0" marL="0" rtl="0" algn="l">
              <a:lnSpc>
                <a:spcPct val="115000"/>
              </a:lnSpc>
              <a:spcBef>
                <a:spcPts val="0"/>
              </a:spcBef>
              <a:spcAft>
                <a:spcPts val="0"/>
              </a:spcAft>
              <a:buClr>
                <a:schemeClr val="dk1"/>
              </a:buClr>
              <a:buSzPts val="1100"/>
              <a:buFont typeface="Arial"/>
              <a:buNone/>
            </a:pPr>
            <a:r>
              <a:t/>
            </a:r>
            <a:endParaRPr sz="25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50974046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50974046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André</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rgbClr val="677480"/>
                </a:solidFill>
              </a:rPr>
              <a:t>Das nächste Storyboard zeigt die Verwendung der Notfall-knopf</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chemeClr val="dk1"/>
              </a:buClr>
              <a:buSzPts val="1100"/>
              <a:buFont typeface="Arial"/>
              <a:buNone/>
            </a:pPr>
            <a:r>
              <a:rPr lang="en-GB">
                <a:solidFill>
                  <a:srgbClr val="677480"/>
                </a:solidFill>
              </a:rPr>
              <a:t>Hier sehen wir den Nutzer, der sich nach einem Arbeitstag mit seinen Freunden trifft. </a:t>
            </a:r>
            <a:endParaRPr>
              <a:solidFill>
                <a:srgbClr val="677480"/>
              </a:solidFill>
            </a:endParaRPr>
          </a:p>
          <a:p>
            <a:pPr indent="0" lvl="0" marL="0" rtl="0" algn="l">
              <a:spcBef>
                <a:spcPts val="0"/>
              </a:spcBef>
              <a:spcAft>
                <a:spcPts val="0"/>
              </a:spcAft>
              <a:buClr>
                <a:schemeClr val="dk1"/>
              </a:buClr>
              <a:buSzPts val="1100"/>
              <a:buFont typeface="Arial"/>
              <a:buNone/>
            </a:pPr>
            <a:r>
              <a:t/>
            </a:r>
            <a:endParaRPr>
              <a:solidFill>
                <a:srgbClr val="677480"/>
              </a:solidFill>
            </a:endParaRPr>
          </a:p>
          <a:p>
            <a:pPr indent="0" lvl="0" marL="0" rtl="0" algn="l">
              <a:spcBef>
                <a:spcPts val="0"/>
              </a:spcBef>
              <a:spcAft>
                <a:spcPts val="0"/>
              </a:spcAft>
              <a:buClr>
                <a:schemeClr val="dk1"/>
              </a:buClr>
              <a:buSzPts val="1100"/>
              <a:buFont typeface="Arial"/>
              <a:buNone/>
            </a:pPr>
            <a:r>
              <a:rPr lang="en-GB">
                <a:solidFill>
                  <a:srgbClr val="677480"/>
                </a:solidFill>
              </a:rPr>
              <a:t>Seine Freunden laden ihn auf ein Bier ein.</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Der Benutzer hat Schwierigkeiten, die Situation zu ignorieren, selbst wenn er weiß, dass ein Bier bedeutet, dass er betrunken wird und seine Therapie verdirbt.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Er braucht Hilfe und entscheidet sich, die Notfall-knopf des Apps zu benutzen.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Der Notfallknopf verbindet ihn mit einer vordefinierten Kontaktperson, die mit ihm in dieser schwierigen Situation sprechen kann.</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So kann er sich wieder unter Kontrolle bringen und das Trinken vermeiden.</a:t>
            </a:r>
            <a:endParaRPr sz="195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5097404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5097404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677480"/>
              </a:buClr>
              <a:buSzPts val="1100"/>
              <a:buFont typeface="Arial"/>
              <a:buNone/>
            </a:pPr>
            <a:r>
              <a:rPr lang="en-GB">
                <a:solidFill>
                  <a:schemeClr val="dk1"/>
                </a:solidFill>
              </a:rPr>
              <a:t>Das nächste Storyboard zeigt die Verwendung der Kalenderfunktion.</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Hier spricht der Benutzer mit seinem Therapeuten. Er erklärt, dass er Probleme hat, sich an seine Therapietermine zu erinnern.</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Der Therapeut schlägt ihm vor, den Kalender von ACADIA zu benutzen, wo er jedes Mal, wenn er Therapie-Termine hat, benachrichtigt wird.</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Er erhält regelmäßig Erinnerungen und kann seine Termine auch im Kalender konsultieren.</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Wenn er also von einem Freund eingeladen wird zu einem Ausflug, hilft ihm die App, dass er entsprechend planen kann.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4e997b00e_1_3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4e997b00e_1_3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Jetzt werden wir unsere Prototypen präsentieren. Um den ersten Prototypen vorzustellen übergebe ich das Wort an Simon.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4e997b00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4e997b00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Simon:</a:t>
            </a:r>
            <a:br>
              <a:rPr lang="en-GB">
                <a:solidFill>
                  <a:schemeClr val="dk1"/>
                </a:solidFill>
              </a:rPr>
            </a:br>
            <a:r>
              <a:rPr lang="en-GB">
                <a:solidFill>
                  <a:schemeClr val="dk1"/>
                </a:solidFill>
              </a:rPr>
              <a:t>- Das Tagebuch dient dem Festhalten des eigenen Gemütszustands und Verhaltens</a:t>
            </a:r>
            <a:br>
              <a:rPr lang="en-GB">
                <a:solidFill>
                  <a:schemeClr val="dk1"/>
                </a:solidFill>
              </a:rPr>
            </a:br>
            <a:r>
              <a:rPr lang="en-GB">
                <a:solidFill>
                  <a:schemeClr val="dk1"/>
                </a:solidFill>
              </a:rPr>
              <a:t>- So kann ein Nutzer sein Verlangen nach Alkohol festhalten</a:t>
            </a:r>
            <a:br>
              <a:rPr lang="en-GB">
                <a:solidFill>
                  <a:schemeClr val="dk1"/>
                </a:solidFill>
              </a:rPr>
            </a:br>
            <a:r>
              <a:rPr lang="en-GB">
                <a:solidFill>
                  <a:schemeClr val="dk1"/>
                </a:solidFill>
              </a:rPr>
              <a:t>- Diese Einträge können in einer Übersicht dargestellt werden, was hilft schwierige Situationen in der Therapie zu identifizieren</a:t>
            </a:r>
            <a:br>
              <a:rPr lang="en-GB">
                <a:solidFill>
                  <a:schemeClr val="dk1"/>
                </a:solidFill>
              </a:rPr>
            </a:br>
            <a:r>
              <a:rPr lang="en-GB">
                <a:solidFill>
                  <a:schemeClr val="dk1"/>
                </a:solidFill>
              </a:rPr>
              <a:t>- Durch klicken auf einzelne Tage können diese bearbeitet und genauer betrachtet werden.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5097404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5097404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Der Notfallknopf hat eine einfache, aber effektive Funktionalität.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Beim ersten Drücken der Taste sendet die App dem Benutzer Hinweise, wie er mit einer Notsituation umgehen soll, so dass sich der Benutzer allein beruhigen kann.</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Wenn nur die Hinweise nicht helfen, kann der Benutzer ein zweites Mal auf die Taste drücken, um einen Anruf an eine vordefinierte Person zu starten (z.B. einen Verwandten oder Freund), damit diese Person dem Benutzer helfen kann.</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Wenn die Kontaktperson im Moment nicht erreichbar ist, wird beim dritten Drücken ihre Therapeutennummer oder eine Hotline angerufen, wo der Benutzer Hilfe durch ein Gespräch mit einem Therapeuten erhalten kann. </a:t>
            </a:r>
            <a:endParaRPr>
              <a:solidFill>
                <a:srgbClr val="677480"/>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4e997b203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4e997b2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 hier denis-------------------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GB"/>
              <a:t>Die Einhaltung von Therapie-Terminen ist ist sehr wichtig. Wir haben gehört das Patienten ja oft da Schwierigkeiten haben.</a:t>
            </a:r>
            <a:endParaRPr/>
          </a:p>
          <a:p>
            <a:pPr indent="0" lvl="0" marL="0" rtl="0" algn="l">
              <a:lnSpc>
                <a:spcPct val="115000"/>
              </a:lnSpc>
              <a:spcBef>
                <a:spcPts val="1200"/>
              </a:spcBef>
              <a:spcAft>
                <a:spcPts val="0"/>
              </a:spcAft>
              <a:buNone/>
            </a:pPr>
            <a:r>
              <a:t/>
            </a:r>
            <a:endParaRPr/>
          </a:p>
          <a:p>
            <a:pPr indent="-298450" lvl="0" marL="457200" rtl="0" algn="l">
              <a:spcBef>
                <a:spcPts val="0"/>
              </a:spcBef>
              <a:spcAft>
                <a:spcPts val="0"/>
              </a:spcAft>
              <a:buSzPts val="1100"/>
              <a:buAutoNum type="arabicPeriod"/>
            </a:pPr>
            <a:r>
              <a:rPr lang="en-GB"/>
              <a:t>Da können regelmässige Push-Nachrichten beim Planen und Organisieren helfen.</a:t>
            </a:r>
            <a:endParaRPr/>
          </a:p>
          <a:p>
            <a:pPr indent="-298450" lvl="0" marL="457200" rtl="0" algn="l">
              <a:spcBef>
                <a:spcPts val="0"/>
              </a:spcBef>
              <a:spcAft>
                <a:spcPts val="0"/>
              </a:spcAft>
              <a:buSzPts val="1100"/>
              <a:buAutoNum type="arabicPeriod"/>
            </a:pPr>
            <a:r>
              <a:rPr lang="en-GB"/>
              <a:t>In der Mitte: sehen sie eine Auflistung der Push-Nachrichten mit Möglichkeit zur Bearbeitung.</a:t>
            </a:r>
            <a:endParaRPr/>
          </a:p>
          <a:p>
            <a:pPr indent="-298450" lvl="0" marL="457200" rtl="0" algn="l">
              <a:spcBef>
                <a:spcPts val="0"/>
              </a:spcBef>
              <a:spcAft>
                <a:spcPts val="0"/>
              </a:spcAft>
              <a:buSzPts val="1100"/>
              <a:buAutoNum type="arabicPeriod"/>
            </a:pPr>
            <a:r>
              <a:rPr lang="en-GB"/>
              <a:t>Rechts: eine Auflistung der Termine mit dem Aktuellsten zuoberst.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4e997b00e_1_23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4e997b00e_1_2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Hier noch als Wochenansicht</a:t>
            </a: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4e997b00e_1_33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4e997b00e_1_3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51c67319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51c6731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677480"/>
                </a:solidFill>
              </a:rPr>
              <a:t>wir sind das Team Red und das Thema unseres Projekts ist die Patient-Addiction</a:t>
            </a:r>
            <a:endParaRPr>
              <a:solidFill>
                <a:srgbClr val="677480"/>
              </a:solidFill>
            </a:endParaRPr>
          </a:p>
          <a:p>
            <a:pPr indent="0" lvl="0" marL="0" rtl="0" algn="l">
              <a:spcBef>
                <a:spcPts val="0"/>
              </a:spcBef>
              <a:spcAft>
                <a:spcPts val="0"/>
              </a:spcAft>
              <a:buClr>
                <a:schemeClr val="dk1"/>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rPr lang="en-GB">
                <a:solidFill>
                  <a:srgbClr val="677480"/>
                </a:solidFill>
              </a:rPr>
              <a:t>Wir entwickeln eine App, um alkohol-abhängige Patienten in ihrer Therapie zu unterstützen,  und deswegen haben wir die App ACADIA gennant (kurz für Alcohol Addiction App)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4e997b00e_1_33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4e997b00e_1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Die Validation haben wir mit einem Onlinefragebogen gemacht.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Wo man die ausgewählten Storyboards und Prototypen beurteilen konnte.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Dieser Fragebogen haben wir an die Interview-Partner und auch an Studenten geschickt.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Wir haben eher allgemeine Fragen zu diesen Themen gestellt: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Benutzerfreundlichkeit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Alltagstauglichkeit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Verbesserungsvorschläge</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Empfehlenswert</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Funktionalitäten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67748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555d22d91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555d22d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677480"/>
              </a:buClr>
              <a:buSzPts val="1100"/>
              <a:buFont typeface="Arial"/>
              <a:buNone/>
            </a:pPr>
            <a:r>
              <a:rPr lang="en-GB">
                <a:solidFill>
                  <a:schemeClr val="dk1"/>
                </a:solidFill>
              </a:rPr>
              <a:t>Bis Dienstag Abend sind 8 Antworten eingetroffen.</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Zusammenfassend kann man sagen:</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Dass die meisten Rückmeldungen positiv ausgefallen sind.</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Wir haben auch Vorschläge erhalten:</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Die Meisten gehen in Richtung: Motivation. Z.B via Gamification, Selbstüberprüfung  und Motivationals.</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rPr lang="en-GB">
                <a:solidFill>
                  <a:schemeClr val="dk1"/>
                </a:solidFill>
              </a:rPr>
              <a:t>Bei den Negativen Rückmeldungen:</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Ja, Tagebuch und Kalender Apps gibt es schon.</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Und beim Notfallknopf sollte der Therapeut später kontaktierbar sein.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chemeClr val="dk1"/>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Clr>
                <a:srgbClr val="677480"/>
              </a:buClr>
              <a:buSzPts val="1100"/>
              <a:buFont typeface="Arial"/>
              <a:buNone/>
            </a:pPr>
            <a:r>
              <a:t/>
            </a:r>
            <a:endParaRPr>
              <a:solidFill>
                <a:srgbClr val="677480"/>
              </a:solidFill>
            </a:endParaRPr>
          </a:p>
          <a:p>
            <a:pPr indent="0" lvl="0" marL="0" rtl="0" algn="l">
              <a:spcBef>
                <a:spcPts val="0"/>
              </a:spcBef>
              <a:spcAft>
                <a:spcPts val="0"/>
              </a:spcAft>
              <a:buNone/>
            </a:pPr>
            <a:r>
              <a:t/>
            </a:r>
            <a:endParaRPr>
              <a:solidFill>
                <a:srgbClr val="677480"/>
              </a:solidFill>
            </a:endParaRPr>
          </a:p>
          <a:p>
            <a:pPr indent="0" lvl="0" marL="0" rtl="0" algn="l">
              <a:spcBef>
                <a:spcPts val="0"/>
              </a:spcBef>
              <a:spcAft>
                <a:spcPts val="0"/>
              </a:spcAft>
              <a:buNone/>
            </a:pPr>
            <a:r>
              <a:t/>
            </a:r>
            <a:endParaRPr>
              <a:solidFill>
                <a:srgbClr val="67748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67748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4e997b00e_1_33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4e997b00e_1_3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jetzt sind wir am Schluss der Präsentation angelangt.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danken Ihnen für Ihre Aufmerksamkeit und gehen jetzt in die Diskussion über.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würden mit damit beginnen, ihre Fragen zu unserer Präsentation zu beantworten.</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4e997b00e_1_24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4e997b00e_1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4e997b00e_1_32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4e997b00e_1_3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So wird unsere Präsentation ablaufen.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Wir werden zuerst die Recherchen zu unserem Thema durchgehen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Dann stellen wir unsere Persona vor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Danach zeigen wir Ihnen unsere Storyboards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und schließlich werden wir über den Validierungsprozess unseres Projekts sprechen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4e997b00e_1_32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4e997b00e_1_3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677480"/>
              </a:buClr>
              <a:buSzPts val="1100"/>
              <a:buFont typeface="Arial"/>
              <a:buNone/>
            </a:pPr>
            <a:r>
              <a:rPr lang="en-GB">
                <a:solidFill>
                  <a:schemeClr val="dk1"/>
                </a:solidFill>
              </a:rPr>
              <a:t>Um unsere Forschung zu präsentieren, übergebe ich das Wort an Sabine.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4e997b00e_1_20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4e997b00e_1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4e997b00e_1_33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4e997b00e_1_3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Um unsere Applikation auf die Bedürfnisse von Sucht-Patienten abzustimmen haben wir mit verschiedenen Persona gearbeitet, um mögliche Features abzuleiten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4e997b0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4e997b0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Fritz, 67 und pensioniert</a:t>
            </a:r>
            <a:br>
              <a:rPr lang="en-GB"/>
            </a:br>
            <a:r>
              <a:rPr lang="en-GB"/>
              <a:t>- Da die Arbeit sein Leben war, füllte er diese Leere mit Alkohol</a:t>
            </a:r>
            <a:br>
              <a:rPr lang="en-GB"/>
            </a:br>
            <a:r>
              <a:rPr lang="en-GB"/>
              <a:t>- Er möchte auch ohne Alkohol schlafen können</a:t>
            </a:r>
            <a:endParaRPr/>
          </a:p>
          <a:p>
            <a:pPr indent="0" lvl="0" marL="0" rtl="0" algn="l">
              <a:spcBef>
                <a:spcPts val="0"/>
              </a:spcBef>
              <a:spcAft>
                <a:spcPts val="0"/>
              </a:spcAft>
              <a:buNone/>
            </a:pPr>
            <a:br>
              <a:rPr lang="en-GB"/>
            </a:br>
            <a:r>
              <a:rPr lang="en-GB"/>
              <a:t>Peter, 23</a:t>
            </a:r>
            <a:br>
              <a:rPr lang="en-GB"/>
            </a:br>
            <a:r>
              <a:rPr lang="en-GB"/>
              <a:t>- Montageelektriker, geht mit den Jungs oft ins Feierabendbier. Er will bei keinem Dorffest fehlen</a:t>
            </a:r>
            <a:endParaRPr/>
          </a:p>
          <a:p>
            <a:pPr indent="0" lvl="0" marL="0" rtl="0" algn="l">
              <a:spcBef>
                <a:spcPts val="0"/>
              </a:spcBef>
              <a:spcAft>
                <a:spcPts val="0"/>
              </a:spcAft>
              <a:buNone/>
            </a:pPr>
            <a:r>
              <a:rPr lang="en-GB"/>
              <a:t>- </a:t>
            </a:r>
            <a:r>
              <a:rPr lang="en-GB"/>
              <a:t>Möchte jedoch den Konsum zurückschrauben und nicht mehr über den eigenen Durst trinken</a:t>
            </a:r>
            <a:br>
              <a:rPr lang="en-GB"/>
            </a:br>
            <a:br>
              <a:rPr lang="en-GB"/>
            </a:br>
            <a:r>
              <a:rPr lang="en-GB"/>
              <a:t>Für beide könnte eine Applikation mit Instruktionen und einer Notfall-Funktion hilfreich sein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ed770f0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ed770f0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Kurt, 65 freut sich auf die baldige Pensionierung</a:t>
            </a:r>
            <a:br>
              <a:rPr lang="en-GB"/>
            </a:br>
            <a:r>
              <a:rPr lang="en-GB"/>
              <a:t>- Therapeut in Gemeinschaftspraxis mit Arzt und behandelt nur einzelne Sucht-Patienten</a:t>
            </a:r>
            <a:br>
              <a:rPr lang="en-GB"/>
            </a:br>
            <a:r>
              <a:rPr lang="en-GB"/>
              <a:t>- Möchte nicht viel ändern, Technologie ist für ihn schwierig</a:t>
            </a:r>
            <a:br>
              <a:rPr lang="en-GB"/>
            </a:br>
            <a:br>
              <a:rPr lang="en-GB"/>
            </a:br>
            <a:r>
              <a:rPr lang="en-GB"/>
              <a:t>Helena, 27, ist eine frisch ausgebildete Therapeutin</a:t>
            </a:r>
            <a:endParaRPr/>
          </a:p>
          <a:p>
            <a:pPr indent="0" lvl="0" marL="0" rtl="0" algn="l">
              <a:spcBef>
                <a:spcPts val="0"/>
              </a:spcBef>
              <a:spcAft>
                <a:spcPts val="0"/>
              </a:spcAft>
              <a:buNone/>
            </a:pPr>
            <a:r>
              <a:rPr lang="en-GB"/>
              <a:t>- Digital-Native, möchte aber auch ältere Patienten mit neuen Methoden behandeln</a:t>
            </a:r>
            <a:br>
              <a:rPr lang="en-GB"/>
            </a:br>
            <a:r>
              <a:rPr lang="en-GB"/>
              <a:t>- Möchte sich auf Sucht spezialisieren</a:t>
            </a:r>
            <a:br>
              <a:rPr lang="en-GB"/>
            </a:br>
            <a:br>
              <a:rPr lang="en-GB"/>
            </a:br>
            <a:r>
              <a:rPr lang="en-GB"/>
              <a:t>Hier besteht die Chance Kurt jüngeren Patienten ein Mittel zur Kontrolle zu geben,</a:t>
            </a:r>
            <a:br>
              <a:rPr lang="en-GB"/>
            </a:br>
            <a:r>
              <a:rPr lang="en-GB"/>
              <a:t>Welches diese Eigenständig nützen könnte</a:t>
            </a:r>
            <a:br>
              <a:rPr lang="en-GB"/>
            </a:br>
            <a:r>
              <a:rPr lang="en-GB"/>
              <a:t>Auch für Spezialisten sollte die Applikation unterstützend wirken können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4e997b00e_1_33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4e997b00e_1_3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André</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p:txBody>
      </p:sp>
      <p:sp>
        <p:nvSpPr>
          <p:cNvPr id="11" name="Google Shape;11;p2"/>
          <p:cNvSpPr/>
          <p:nvPr/>
        </p:nvSpPr>
        <p:spPr>
          <a:xfrm>
            <a:off x="5938246" y="2533163"/>
            <a:ext cx="7218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9861" y="2533163"/>
            <a:ext cx="7218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 y="2533163"/>
            <a:ext cx="7218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1425" y="2533163"/>
            <a:ext cx="52167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background">
  <p:cSld name="BLANK_1">
    <p:bg>
      <p:bgPr>
        <a:solidFill>
          <a:schemeClr val="accent1"/>
        </a:solidFill>
      </p:bgPr>
    </p:bg>
    <p:spTree>
      <p:nvGrpSpPr>
        <p:cNvPr id="78"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0" y="5066325"/>
            <a:ext cx="893700" cy="7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a:off x="893710" y="5066325"/>
            <a:ext cx="64626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4" name="Shape 84"/>
        <p:cNvGrpSpPr/>
        <p:nvPr/>
      </p:nvGrpSpPr>
      <p:grpSpPr>
        <a:xfrm>
          <a:off x="0" y="0"/>
          <a:ext cx="0" cy="0"/>
          <a:chOff x="0" y="0"/>
          <a:chExt cx="0" cy="0"/>
        </a:xfrm>
      </p:grpSpPr>
      <p:sp>
        <p:nvSpPr>
          <p:cNvPr id="85" name="Google Shape;85;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Google Shape;86;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b="1" sz="2400">
                <a:solidFill>
                  <a:schemeClr val="lt1"/>
                </a:solidFill>
              </a:defRPr>
            </a:lvl1pPr>
            <a:lvl2pPr lvl="1" rtl="0" algn="ctr">
              <a:spcBef>
                <a:spcPts val="0"/>
              </a:spcBef>
              <a:spcAft>
                <a:spcPts val="0"/>
              </a:spcAft>
              <a:buClr>
                <a:schemeClr val="lt1"/>
              </a:buClr>
              <a:buSzPts val="2400"/>
              <a:buNone/>
              <a:defRPr b="1">
                <a:solidFill>
                  <a:schemeClr val="lt1"/>
                </a:solidFill>
              </a:defRPr>
            </a:lvl2pPr>
            <a:lvl3pPr lvl="2" rtl="0" algn="ctr">
              <a:spcBef>
                <a:spcPts val="0"/>
              </a:spcBef>
              <a:spcAft>
                <a:spcPts val="0"/>
              </a:spcAft>
              <a:buClr>
                <a:schemeClr val="lt1"/>
              </a:buClr>
              <a:buSzPts val="2400"/>
              <a:buNone/>
              <a:defRPr b="1">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19" name="Google Shape;19;p3"/>
          <p:cNvSpPr/>
          <p:nvPr/>
        </p:nvSpPr>
        <p:spPr>
          <a:xfrm>
            <a:off x="3047704" y="3992850"/>
            <a:ext cx="3047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096271" y="3992850"/>
            <a:ext cx="3047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 y="3992850"/>
            <a:ext cx="3047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3" name="Shape 23"/>
        <p:cNvGrpSpPr/>
        <p:nvPr/>
      </p:nvGrpSpPr>
      <p:grpSpPr>
        <a:xfrm>
          <a:off x="0" y="0"/>
          <a:ext cx="0" cy="0"/>
          <a:chOff x="0" y="0"/>
          <a:chExt cx="0" cy="0"/>
        </a:xfrm>
      </p:grpSpPr>
      <p:sp>
        <p:nvSpPr>
          <p:cNvPr id="24" name="Google Shape;24;p4"/>
          <p:cNvSpPr txBox="1"/>
          <p:nvPr>
            <p:ph idx="1" type="body"/>
          </p:nvPr>
        </p:nvSpPr>
        <p:spPr>
          <a:xfrm>
            <a:off x="1710425" y="2161800"/>
            <a:ext cx="57237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81000" lvl="3" marL="1828800" rtl="0" algn="ctr">
              <a:spcBef>
                <a:spcPts val="0"/>
              </a:spcBef>
              <a:spcAft>
                <a:spcPts val="0"/>
              </a:spcAft>
              <a:buSzPts val="2400"/>
              <a:buChar char="●"/>
              <a:defRPr i="1"/>
            </a:lvl4pPr>
            <a:lvl5pPr indent="-381000" lvl="4" marL="2286000" rtl="0" algn="ctr">
              <a:spcBef>
                <a:spcPts val="0"/>
              </a:spcBef>
              <a:spcAft>
                <a:spcPts val="0"/>
              </a:spcAft>
              <a:buSzPts val="2400"/>
              <a:buChar char="○"/>
              <a:defRPr i="1"/>
            </a:lvl5pPr>
            <a:lvl6pPr indent="-381000" lvl="5" marL="2743200" rtl="0" algn="ctr">
              <a:spcBef>
                <a:spcPts val="0"/>
              </a:spcBef>
              <a:spcAft>
                <a:spcPts val="0"/>
              </a:spcAft>
              <a:buSzPts val="2400"/>
              <a:buChar char="■"/>
              <a:defRPr i="1"/>
            </a:lvl6pPr>
            <a:lvl7pPr indent="-381000" lvl="6" marL="3200400" rtl="0" algn="ctr">
              <a:spcBef>
                <a:spcPts val="0"/>
              </a:spcBef>
              <a:spcAft>
                <a:spcPts val="0"/>
              </a:spcAft>
              <a:buSzPts val="2400"/>
              <a:buChar char="●"/>
              <a:defRPr i="1"/>
            </a:lvl7pPr>
            <a:lvl8pPr indent="-381000" lvl="7" marL="3657600" rtl="0" algn="ctr">
              <a:spcBef>
                <a:spcPts val="0"/>
              </a:spcBef>
              <a:spcAft>
                <a:spcPts val="0"/>
              </a:spcAft>
              <a:buSzPts val="2400"/>
              <a:buChar char="○"/>
              <a:defRPr i="1"/>
            </a:lvl8pPr>
            <a:lvl9pPr indent="-381000" lvl="8" marL="4114800" algn="ctr">
              <a:spcBef>
                <a:spcPts val="0"/>
              </a:spcBef>
              <a:spcAft>
                <a:spcPts val="0"/>
              </a:spcAft>
              <a:buSzPts val="2400"/>
              <a:buChar char="■"/>
              <a:defRPr i="1"/>
            </a:lvl9pPr>
          </a:lstStyle>
          <a:p/>
        </p:txBody>
      </p:sp>
      <p:sp>
        <p:nvSpPr>
          <p:cNvPr id="25" name="Google Shape;25;p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9600">
                <a:solidFill>
                  <a:schemeClr val="accent6"/>
                </a:solidFill>
              </a:rPr>
              <a:t>“</a:t>
            </a:r>
            <a:endParaRPr b="1" sz="9600">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7434177" y="1599675"/>
            <a:ext cx="17103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1599675"/>
            <a:ext cx="17103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710425" y="1599675"/>
            <a:ext cx="17103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1" name="Shape 31"/>
        <p:cNvGrpSpPr/>
        <p:nvPr/>
      </p:nvGrpSpPr>
      <p:grpSpPr>
        <a:xfrm>
          <a:off x="0" y="0"/>
          <a:ext cx="0" cy="0"/>
          <a:chOff x="0" y="0"/>
          <a:chExt cx="0" cy="0"/>
        </a:xfrm>
      </p:grpSpPr>
      <p:sp>
        <p:nvSpPr>
          <p:cNvPr id="32" name="Google Shape;32;p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3" name="Google Shape;33;p5"/>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Clr>
                <a:schemeClr val="accent6"/>
              </a:buClr>
              <a:buSzPts val="1800"/>
              <a:buChar char="▷"/>
              <a:defRPr>
                <a:solidFill>
                  <a:schemeClr val="dk1"/>
                </a:solidFill>
              </a:defRPr>
            </a:lvl1pPr>
            <a:lvl2pPr indent="-381000" lvl="1" marL="914400">
              <a:spcBef>
                <a:spcPts val="0"/>
              </a:spcBef>
              <a:spcAft>
                <a:spcPts val="0"/>
              </a:spcAft>
              <a:buClr>
                <a:schemeClr val="dk1"/>
              </a:buClr>
              <a:buSzPts val="2400"/>
              <a:buChar char="○"/>
              <a:defRPr>
                <a:solidFill>
                  <a:schemeClr val="dk1"/>
                </a:solidFill>
              </a:defRPr>
            </a:lvl2pPr>
            <a:lvl3pPr indent="-381000" lvl="2" marL="1371600">
              <a:spcBef>
                <a:spcPts val="0"/>
              </a:spcBef>
              <a:spcAft>
                <a:spcPts val="0"/>
              </a:spcAft>
              <a:buClr>
                <a:schemeClr val="dk1"/>
              </a:buClr>
              <a:buSzPts val="2400"/>
              <a:buChar char="■"/>
              <a:defRPr>
                <a:solidFill>
                  <a:schemeClr val="dk1"/>
                </a:solidFill>
              </a:defRPr>
            </a:lvl3pPr>
            <a:lvl4pPr indent="-381000" lvl="3" marL="1828800">
              <a:spcBef>
                <a:spcPts val="0"/>
              </a:spcBef>
              <a:spcAft>
                <a:spcPts val="0"/>
              </a:spcAft>
              <a:buClr>
                <a:schemeClr val="dk1"/>
              </a:buClr>
              <a:buSzPts val="2400"/>
              <a:buChar char="●"/>
              <a:defRPr>
                <a:solidFill>
                  <a:schemeClr val="dk1"/>
                </a:solidFill>
              </a:defRPr>
            </a:lvl4pPr>
            <a:lvl5pPr indent="-381000" lvl="4" marL="2286000">
              <a:spcBef>
                <a:spcPts val="0"/>
              </a:spcBef>
              <a:spcAft>
                <a:spcPts val="0"/>
              </a:spcAft>
              <a:buClr>
                <a:schemeClr val="dk1"/>
              </a:buClr>
              <a:buSzPts val="2400"/>
              <a:buChar char="○"/>
              <a:defRPr>
                <a:solidFill>
                  <a:schemeClr val="dk1"/>
                </a:solidFill>
              </a:defRPr>
            </a:lvl5pPr>
            <a:lvl6pPr indent="-381000" lvl="5" marL="2743200">
              <a:spcBef>
                <a:spcPts val="0"/>
              </a:spcBef>
              <a:spcAft>
                <a:spcPts val="0"/>
              </a:spcAft>
              <a:buClr>
                <a:schemeClr val="dk1"/>
              </a:buClr>
              <a:buSzPts val="2400"/>
              <a:buChar char="■"/>
              <a:defRPr>
                <a:solidFill>
                  <a:schemeClr val="dk1"/>
                </a:solidFill>
              </a:defRPr>
            </a:lvl6pPr>
            <a:lvl7pPr indent="-381000" lvl="6" marL="3200400">
              <a:spcBef>
                <a:spcPts val="0"/>
              </a:spcBef>
              <a:spcAft>
                <a:spcPts val="0"/>
              </a:spcAft>
              <a:buClr>
                <a:schemeClr val="dk1"/>
              </a:buClr>
              <a:buSzPts val="2400"/>
              <a:buChar char="●"/>
              <a:defRPr>
                <a:solidFill>
                  <a:schemeClr val="dk1"/>
                </a:solidFill>
              </a:defRPr>
            </a:lvl7pPr>
            <a:lvl8pPr indent="-381000" lvl="7" marL="3657600">
              <a:spcBef>
                <a:spcPts val="0"/>
              </a:spcBef>
              <a:spcAft>
                <a:spcPts val="0"/>
              </a:spcAft>
              <a:buClr>
                <a:schemeClr val="dk1"/>
              </a:buClr>
              <a:buSzPts val="2400"/>
              <a:buChar char="○"/>
              <a:defRPr>
                <a:solidFill>
                  <a:schemeClr val="dk1"/>
                </a:solidFill>
              </a:defRPr>
            </a:lvl8pPr>
            <a:lvl9pPr indent="-381000" lvl="8" marL="4114800">
              <a:spcBef>
                <a:spcPts val="0"/>
              </a:spcBef>
              <a:spcAft>
                <a:spcPts val="0"/>
              </a:spcAft>
              <a:buClr>
                <a:schemeClr val="dk1"/>
              </a:buClr>
              <a:buSzPts val="2400"/>
              <a:buChar char="■"/>
              <a:defRPr>
                <a:solidFill>
                  <a:schemeClr val="dk1"/>
                </a:solidFill>
              </a:defRPr>
            </a:lvl9pPr>
          </a:lstStyle>
          <a:p/>
        </p:txBody>
      </p:sp>
      <p:sp>
        <p:nvSpPr>
          <p:cNvPr id="34" name="Google Shape;34;p5"/>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 name="Google Shape;45;p6"/>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6" name="Google Shape;46;p6"/>
          <p:cNvSpPr txBox="1"/>
          <p:nvPr>
            <p:ph idx="2" type="body"/>
          </p:nvPr>
        </p:nvSpPr>
        <p:spPr>
          <a:xfrm>
            <a:off x="4219456" y="1200150"/>
            <a:ext cx="31368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8"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4" name="Google Shape;54;p7"/>
          <p:cNvSpPr txBox="1"/>
          <p:nvPr>
            <p:ph idx="1" type="body"/>
          </p:nvPr>
        </p:nvSpPr>
        <p:spPr>
          <a:xfrm>
            <a:off x="893700"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 name="Google Shape;55;p7"/>
          <p:cNvSpPr txBox="1"/>
          <p:nvPr>
            <p:ph idx="2" type="body"/>
          </p:nvPr>
        </p:nvSpPr>
        <p:spPr>
          <a:xfrm>
            <a:off x="3386404"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6" name="Google Shape;56;p7"/>
          <p:cNvSpPr txBox="1"/>
          <p:nvPr>
            <p:ph idx="3" type="body"/>
          </p:nvPr>
        </p:nvSpPr>
        <p:spPr>
          <a:xfrm>
            <a:off x="5879107" y="1200150"/>
            <a:ext cx="2371200" cy="37257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Google Shape;57;p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4" name="Google Shape;64;p8"/>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9"/>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 type="body"/>
          </p:nvPr>
        </p:nvSpPr>
        <p:spPr>
          <a:xfrm>
            <a:off x="893700" y="4649963"/>
            <a:ext cx="6462600" cy="350700"/>
          </a:xfrm>
          <a:prstGeom prst="rect">
            <a:avLst/>
          </a:prstGeom>
        </p:spPr>
        <p:txBody>
          <a:bodyPr anchorCtr="0" anchor="b" bIns="91425" lIns="91425" spcFirstLastPara="1" rIns="91425" wrap="square" tIns="91425">
            <a:noAutofit/>
          </a:bodyPr>
          <a:lstStyle>
            <a:lvl1pPr indent="-228600" lvl="0" marL="457200">
              <a:spcBef>
                <a:spcPts val="360"/>
              </a:spcBef>
              <a:spcAft>
                <a:spcPts val="0"/>
              </a:spcAft>
              <a:buClr>
                <a:schemeClr val="dk2"/>
              </a:buClr>
              <a:buSzPts val="1400"/>
              <a:buNone/>
              <a:defRPr sz="1400">
                <a:solidFill>
                  <a:schemeClr val="dk2"/>
                </a:solidFill>
              </a:defRPr>
            </a:lvl1pPr>
          </a:lstStyle>
          <a:p/>
        </p:txBody>
      </p:sp>
      <p:sp>
        <p:nvSpPr>
          <p:cNvPr id="71" name="Google Shape;71;p9"/>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8250312" y="5066325"/>
            <a:ext cx="893700" cy="7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a:off x="0" y="5066325"/>
            <a:ext cx="893700" cy="7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893710" y="5066325"/>
            <a:ext cx="6462600" cy="7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358388"/>
            <a:ext cx="6462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p:txBody>
      </p:sp>
      <p:sp>
        <p:nvSpPr>
          <p:cNvPr id="7" name="Google Shape;7;p1"/>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indent="-381000" lvl="1" marL="914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indent="-381000" lvl="2" marL="1371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indent="-381000" lvl="3" marL="1828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indent="-381000" lvl="4" marL="2286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indent="-381000" lvl="5" marL="27432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indent="-381000" lvl="6" marL="32004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indent="-381000" lvl="7" marL="36576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indent="-381000" lvl="8" marL="41148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p:txBody>
      </p:sp>
      <p:sp>
        <p:nvSpPr>
          <p:cNvPr id="8" name="Google Shape;8;p1"/>
          <p:cNvSpPr txBox="1"/>
          <p:nvPr>
            <p:ph idx="12" type="sldNum"/>
          </p:nvPr>
        </p:nvSpPr>
        <p:spPr>
          <a:xfrm>
            <a:off x="8480575" y="4696933"/>
            <a:ext cx="548700" cy="3135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ph type="ctrTitle"/>
          </p:nvPr>
        </p:nvSpPr>
        <p:spPr>
          <a:xfrm>
            <a:off x="645225" y="2762725"/>
            <a:ext cx="6736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Team </a:t>
            </a:r>
            <a:r>
              <a:rPr lang="en-GB" sz="2800">
                <a:solidFill>
                  <a:srgbClr val="EA9999"/>
                </a:solidFill>
              </a:rPr>
              <a:t>RED</a:t>
            </a:r>
            <a:endParaRPr sz="2800">
              <a:solidFill>
                <a:srgbClr val="EA9999"/>
              </a:solidFill>
            </a:endParaRPr>
          </a:p>
          <a:p>
            <a:pPr indent="0" lvl="0" marL="0" rtl="0" algn="l">
              <a:spcBef>
                <a:spcPts val="0"/>
              </a:spcBef>
              <a:spcAft>
                <a:spcPts val="0"/>
              </a:spcAft>
              <a:buNone/>
            </a:pPr>
            <a:r>
              <a:rPr lang="en-GB"/>
              <a:t>Task 1</a:t>
            </a:r>
            <a:endParaRPr/>
          </a:p>
          <a:p>
            <a:pPr indent="0" lvl="0" marL="0" rtl="0" algn="l">
              <a:spcBef>
                <a:spcPts val="0"/>
              </a:spcBef>
              <a:spcAft>
                <a:spcPts val="0"/>
              </a:spcAft>
              <a:buNone/>
            </a:pPr>
            <a:r>
              <a:rPr lang="en-GB" sz="1400"/>
              <a:t>Software Engineering and Design (BTX8081) 20/21</a:t>
            </a:r>
            <a:endParaRPr sz="1400"/>
          </a:p>
          <a:p>
            <a:pPr indent="0" lvl="0" marL="0" rtl="0" algn="l">
              <a:spcBef>
                <a:spcPts val="0"/>
              </a:spcBef>
              <a:spcAft>
                <a:spcPts val="0"/>
              </a:spcAft>
              <a:buNone/>
            </a:pPr>
            <a:r>
              <a:rPr lang="en-GB" sz="1400"/>
              <a:t>Berner Fachhochschule, Medizininformatik</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Tagebuch</a:t>
            </a:r>
            <a:endParaRPr/>
          </a:p>
        </p:txBody>
      </p:sp>
      <p:pic>
        <p:nvPicPr>
          <p:cNvPr id="214" name="Google Shape;214;p22"/>
          <p:cNvPicPr preferRelativeResize="0"/>
          <p:nvPr/>
        </p:nvPicPr>
        <p:blipFill>
          <a:blip r:embed="rId3">
            <a:alphaModFix/>
          </a:blip>
          <a:stretch>
            <a:fillRect/>
          </a:stretch>
        </p:blipFill>
        <p:spPr>
          <a:xfrm>
            <a:off x="152400" y="1368188"/>
            <a:ext cx="8839201" cy="26708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Instruktionen</a:t>
            </a:r>
            <a:endParaRPr/>
          </a:p>
        </p:txBody>
      </p:sp>
      <p:pic>
        <p:nvPicPr>
          <p:cNvPr id="220" name="Google Shape;220;p23"/>
          <p:cNvPicPr preferRelativeResize="0"/>
          <p:nvPr/>
        </p:nvPicPr>
        <p:blipFill>
          <a:blip r:embed="rId3">
            <a:alphaModFix/>
          </a:blip>
          <a:stretch>
            <a:fillRect/>
          </a:stretch>
        </p:blipFill>
        <p:spPr>
          <a:xfrm>
            <a:off x="1580888" y="1224713"/>
            <a:ext cx="5982222" cy="36229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Notfallknopf</a:t>
            </a:r>
            <a:endParaRPr/>
          </a:p>
        </p:txBody>
      </p:sp>
      <p:pic>
        <p:nvPicPr>
          <p:cNvPr id="226" name="Google Shape;226;p24"/>
          <p:cNvPicPr preferRelativeResize="0"/>
          <p:nvPr/>
        </p:nvPicPr>
        <p:blipFill>
          <a:blip r:embed="rId3">
            <a:alphaModFix/>
          </a:blip>
          <a:stretch>
            <a:fillRect/>
          </a:stretch>
        </p:blipFill>
        <p:spPr>
          <a:xfrm>
            <a:off x="1775050" y="1215788"/>
            <a:ext cx="5593903" cy="36229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Kalender</a:t>
            </a:r>
            <a:endParaRPr/>
          </a:p>
        </p:txBody>
      </p:sp>
      <p:pic>
        <p:nvPicPr>
          <p:cNvPr id="232" name="Google Shape;232;p25"/>
          <p:cNvPicPr preferRelativeResize="0"/>
          <p:nvPr/>
        </p:nvPicPr>
        <p:blipFill>
          <a:blip r:embed="rId3">
            <a:alphaModFix/>
          </a:blip>
          <a:stretch>
            <a:fillRect/>
          </a:stretch>
        </p:blipFill>
        <p:spPr>
          <a:xfrm>
            <a:off x="1591538" y="1215800"/>
            <a:ext cx="5960926" cy="376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7200">
                <a:solidFill>
                  <a:schemeClr val="accent2"/>
                </a:solidFill>
              </a:rPr>
              <a:t>4</a:t>
            </a:r>
            <a:r>
              <a:rPr lang="en-GB" sz="7200">
                <a:solidFill>
                  <a:schemeClr val="accent2"/>
                </a:solidFill>
              </a:rPr>
              <a:t>.</a:t>
            </a:r>
            <a:endParaRPr sz="7200">
              <a:solidFill>
                <a:schemeClr val="accent2"/>
              </a:solidFill>
            </a:endParaRPr>
          </a:p>
          <a:p>
            <a:pPr indent="0" lvl="0" marL="0" rtl="0" algn="ctr">
              <a:spcBef>
                <a:spcPts val="0"/>
              </a:spcBef>
              <a:spcAft>
                <a:spcPts val="0"/>
              </a:spcAft>
              <a:buNone/>
            </a:pPr>
            <a:r>
              <a:rPr lang="en-GB"/>
              <a:t>Prototypes</a:t>
            </a:r>
            <a:endParaRPr/>
          </a:p>
        </p:txBody>
      </p:sp>
      <p:sp>
        <p:nvSpPr>
          <p:cNvPr id="238" name="Google Shape;238;p2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3 Prototypes</a:t>
            </a:r>
            <a:endParaRPr/>
          </a:p>
        </p:txBody>
      </p:sp>
      <p:sp>
        <p:nvSpPr>
          <p:cNvPr id="239" name="Google Shape;239;p26"/>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7"/>
          <p:cNvPicPr preferRelativeResize="0"/>
          <p:nvPr/>
        </p:nvPicPr>
        <p:blipFill>
          <a:blip r:embed="rId3">
            <a:alphaModFix/>
          </a:blip>
          <a:stretch>
            <a:fillRect/>
          </a:stretch>
        </p:blipFill>
        <p:spPr>
          <a:xfrm>
            <a:off x="707063" y="152400"/>
            <a:ext cx="7729872"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8"/>
          <p:cNvPicPr preferRelativeResize="0"/>
          <p:nvPr/>
        </p:nvPicPr>
        <p:blipFill>
          <a:blip r:embed="rId3">
            <a:alphaModFix/>
          </a:blip>
          <a:stretch>
            <a:fillRect/>
          </a:stretch>
        </p:blipFill>
        <p:spPr>
          <a:xfrm>
            <a:off x="1296888" y="152400"/>
            <a:ext cx="6550229"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9"/>
          <p:cNvPicPr preferRelativeResize="0"/>
          <p:nvPr/>
        </p:nvPicPr>
        <p:blipFill>
          <a:blip r:embed="rId3">
            <a:alphaModFix/>
          </a:blip>
          <a:stretch>
            <a:fillRect/>
          </a:stretch>
        </p:blipFill>
        <p:spPr>
          <a:xfrm>
            <a:off x="721525" y="291750"/>
            <a:ext cx="7700950" cy="456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60" name="Google Shape;260;p30"/>
          <p:cNvPicPr preferRelativeResize="0"/>
          <p:nvPr/>
        </p:nvPicPr>
        <p:blipFill>
          <a:blip r:embed="rId3">
            <a:alphaModFix/>
          </a:blip>
          <a:stretch>
            <a:fillRect/>
          </a:stretch>
        </p:blipFill>
        <p:spPr>
          <a:xfrm>
            <a:off x="971812" y="399539"/>
            <a:ext cx="7200375" cy="4344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7200">
                <a:solidFill>
                  <a:schemeClr val="accent2"/>
                </a:solidFill>
              </a:rPr>
              <a:t>5</a:t>
            </a:r>
            <a:r>
              <a:rPr lang="en-GB" sz="7200">
                <a:solidFill>
                  <a:schemeClr val="accent2"/>
                </a:solidFill>
              </a:rPr>
              <a:t>.</a:t>
            </a:r>
            <a:endParaRPr sz="7200">
              <a:solidFill>
                <a:schemeClr val="accent2"/>
              </a:solidFill>
            </a:endParaRPr>
          </a:p>
          <a:p>
            <a:pPr indent="0" lvl="0" marL="0" rtl="0" algn="ctr">
              <a:spcBef>
                <a:spcPts val="0"/>
              </a:spcBef>
              <a:spcAft>
                <a:spcPts val="0"/>
              </a:spcAft>
              <a:buNone/>
            </a:pPr>
            <a:r>
              <a:rPr lang="en-GB"/>
              <a:t>Validation</a:t>
            </a:r>
            <a:endParaRPr/>
          </a:p>
        </p:txBody>
      </p:sp>
      <p:sp>
        <p:nvSpPr>
          <p:cNvPr id="266" name="Google Shape;266;p3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Feedbacks</a:t>
            </a:r>
            <a:endParaRPr/>
          </a:p>
        </p:txBody>
      </p:sp>
      <p:sp>
        <p:nvSpPr>
          <p:cNvPr id="267" name="Google Shape;267;p31"/>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4294967295" type="ctrTitle"/>
          </p:nvPr>
        </p:nvSpPr>
        <p:spPr>
          <a:xfrm>
            <a:off x="916025" y="440344"/>
            <a:ext cx="5561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6000">
                <a:solidFill>
                  <a:schemeClr val="accent2"/>
                </a:solidFill>
              </a:rPr>
              <a:t>Hello!</a:t>
            </a:r>
            <a:endParaRPr sz="6000">
              <a:solidFill>
                <a:schemeClr val="accent2"/>
              </a:solidFill>
            </a:endParaRPr>
          </a:p>
        </p:txBody>
      </p:sp>
      <p:sp>
        <p:nvSpPr>
          <p:cNvPr id="98" name="Google Shape;98;p14"/>
          <p:cNvSpPr txBox="1"/>
          <p:nvPr>
            <p:ph idx="4294967295" type="subTitle"/>
          </p:nvPr>
        </p:nvSpPr>
        <p:spPr>
          <a:xfrm>
            <a:off x="916025" y="1468463"/>
            <a:ext cx="55611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GB" sz="4800">
                <a:solidFill>
                  <a:schemeClr val="accent1"/>
                </a:solidFill>
              </a:rPr>
              <a:t>We are Team </a:t>
            </a:r>
            <a:r>
              <a:rPr b="1" lang="en-GB" sz="4800">
                <a:solidFill>
                  <a:srgbClr val="EA9999"/>
                </a:solidFill>
              </a:rPr>
              <a:t>RED</a:t>
            </a:r>
            <a:endParaRPr b="1" sz="4800">
              <a:solidFill>
                <a:srgbClr val="EA9999"/>
              </a:solidFill>
            </a:endParaRPr>
          </a:p>
        </p:txBody>
      </p:sp>
      <p:sp>
        <p:nvSpPr>
          <p:cNvPr id="99" name="Google Shape;99;p14"/>
          <p:cNvSpPr txBox="1"/>
          <p:nvPr>
            <p:ph idx="4294967295" type="body"/>
          </p:nvPr>
        </p:nvSpPr>
        <p:spPr>
          <a:xfrm>
            <a:off x="916025" y="2473256"/>
            <a:ext cx="5561100" cy="199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3500"/>
              <a:t>Patient / Addiction</a:t>
            </a:r>
            <a:endParaRPr sz="3500"/>
          </a:p>
          <a:p>
            <a:pPr indent="0" lvl="0" marL="0" rtl="0" algn="l">
              <a:spcBef>
                <a:spcPts val="600"/>
              </a:spcBef>
              <a:spcAft>
                <a:spcPts val="0"/>
              </a:spcAft>
              <a:buNone/>
            </a:pPr>
            <a:r>
              <a:t/>
            </a:r>
            <a:endParaRPr sz="3000"/>
          </a:p>
          <a:p>
            <a:pPr indent="0" lvl="0" marL="0" rtl="0" algn="l">
              <a:spcBef>
                <a:spcPts val="600"/>
              </a:spcBef>
              <a:spcAft>
                <a:spcPts val="0"/>
              </a:spcAft>
              <a:buNone/>
            </a:pPr>
            <a:r>
              <a:rPr lang="en-GB" sz="1800"/>
              <a:t>Argollo, Bertschinger, Kilchherr, Moser</a:t>
            </a:r>
            <a:endParaRPr sz="3000"/>
          </a:p>
        </p:txBody>
      </p:sp>
      <p:sp>
        <p:nvSpPr>
          <p:cNvPr id="100" name="Google Shape;100;p1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01" name="Google Shape;101;p14"/>
          <p:cNvSpPr/>
          <p:nvPr/>
        </p:nvSpPr>
        <p:spPr>
          <a:xfrm>
            <a:off x="7405800" y="0"/>
            <a:ext cx="1738200" cy="506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4"/>
          <p:cNvGrpSpPr/>
          <p:nvPr/>
        </p:nvGrpSpPr>
        <p:grpSpPr>
          <a:xfrm>
            <a:off x="7707266" y="2987466"/>
            <a:ext cx="1270458" cy="1530689"/>
            <a:chOff x="3554761" y="1011374"/>
            <a:chExt cx="597525" cy="719918"/>
          </a:xfrm>
        </p:grpSpPr>
        <p:sp>
          <p:nvSpPr>
            <p:cNvPr id="103" name="Google Shape;103;p14"/>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 name="Google Shape;104;p14"/>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 name="Google Shape;105;p14"/>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 name="Google Shape;106;p14"/>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7" name="Google Shape;107;p14"/>
          <p:cNvGrpSpPr/>
          <p:nvPr/>
        </p:nvGrpSpPr>
        <p:grpSpPr>
          <a:xfrm>
            <a:off x="8044538" y="1675881"/>
            <a:ext cx="460705" cy="491455"/>
            <a:chOff x="7638277" y="937343"/>
            <a:chExt cx="744273" cy="793950"/>
          </a:xfrm>
        </p:grpSpPr>
        <p:sp>
          <p:nvSpPr>
            <p:cNvPr id="108" name="Google Shape;108;p14"/>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14"/>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14"/>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14"/>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2" name="Google Shape;112;p14"/>
            <p:cNvGrpSpPr/>
            <p:nvPr/>
          </p:nvGrpSpPr>
          <p:grpSpPr>
            <a:xfrm>
              <a:off x="7638277" y="937343"/>
              <a:ext cx="744273" cy="793950"/>
              <a:chOff x="6565437" y="1588001"/>
              <a:chExt cx="744273" cy="793950"/>
            </a:xfrm>
          </p:grpSpPr>
          <p:sp>
            <p:nvSpPr>
              <p:cNvPr id="113" name="Google Shape;113;p14"/>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 name="Google Shape;114;p14"/>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 name="Google Shape;115;p14"/>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 name="Google Shape;116;p14"/>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 name="Google Shape;117;p14"/>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 name="Google Shape;118;p14"/>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 name="Google Shape;119;p14"/>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 name="Google Shape;120;p14"/>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 name="Google Shape;121;p14"/>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 name="Google Shape;122;p14"/>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23" name="Google Shape;123;p14"/>
          <p:cNvGrpSpPr/>
          <p:nvPr/>
        </p:nvGrpSpPr>
        <p:grpSpPr>
          <a:xfrm>
            <a:off x="7639682" y="2107159"/>
            <a:ext cx="445812" cy="394518"/>
            <a:chOff x="1510757" y="3225422"/>
            <a:chExt cx="720214" cy="637347"/>
          </a:xfrm>
        </p:grpSpPr>
        <p:sp>
          <p:nvSpPr>
            <p:cNvPr id="124" name="Google Shape;124;p14"/>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 name="Google Shape;125;p14"/>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 name="Google Shape;126;p14"/>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 name="Google Shape;127;p14"/>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 name="Google Shape;128;p14"/>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 name="Google Shape;129;p14"/>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 name="Google Shape;130;p14"/>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 name="Google Shape;131;p14"/>
          <p:cNvGrpSpPr/>
          <p:nvPr/>
        </p:nvGrpSpPr>
        <p:grpSpPr>
          <a:xfrm>
            <a:off x="8480586" y="2124667"/>
            <a:ext cx="445767" cy="359478"/>
            <a:chOff x="2595501" y="3253725"/>
            <a:chExt cx="720141" cy="580739"/>
          </a:xfrm>
        </p:grpSpPr>
        <p:sp>
          <p:nvSpPr>
            <p:cNvPr id="132" name="Google Shape;132;p14"/>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 name="Google Shape;133;p14"/>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 name="Google Shape;134;p14"/>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 name="Google Shape;135;p14"/>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 name="Google Shape;136;p14"/>
          <p:cNvGrpSpPr/>
          <p:nvPr/>
        </p:nvGrpSpPr>
        <p:grpSpPr>
          <a:xfrm>
            <a:off x="7496794" y="2571758"/>
            <a:ext cx="443283" cy="445620"/>
            <a:chOff x="6931035" y="3184144"/>
            <a:chExt cx="716128" cy="719903"/>
          </a:xfrm>
        </p:grpSpPr>
        <p:sp>
          <p:nvSpPr>
            <p:cNvPr id="137" name="Google Shape;137;p14"/>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 name="Google Shape;138;p14"/>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 name="Google Shape;139;p14"/>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 name="Google Shape;140;p14"/>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1" name="Google Shape;141;p14"/>
          <p:cNvGrpSpPr/>
          <p:nvPr/>
        </p:nvGrpSpPr>
        <p:grpSpPr>
          <a:xfrm>
            <a:off x="8052111" y="2428208"/>
            <a:ext cx="445582" cy="428965"/>
            <a:chOff x="10914672" y="5489861"/>
            <a:chExt cx="719842" cy="720102"/>
          </a:xfrm>
        </p:grpSpPr>
        <p:sp>
          <p:nvSpPr>
            <p:cNvPr id="142" name="Google Shape;142;p14"/>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 name="Google Shape;143;p14"/>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 name="Google Shape;144;p14"/>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 name="Google Shape;145;p14"/>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 name="Google Shape;146;p14"/>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 name="Google Shape;147;p14"/>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8" name="Google Shape;148;p14"/>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 name="Google Shape;149;p14"/>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 name="Google Shape;150;p14"/>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 name="Google Shape;151;p14"/>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 name="Google Shape;152;p14"/>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 name="Google Shape;153;p14"/>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pic>
        <p:nvPicPr>
          <p:cNvPr id="154" name="Google Shape;154;p14"/>
          <p:cNvPicPr preferRelativeResize="0"/>
          <p:nvPr/>
        </p:nvPicPr>
        <p:blipFill>
          <a:blip r:embed="rId3">
            <a:alphaModFix/>
          </a:blip>
          <a:stretch>
            <a:fillRect/>
          </a:stretch>
        </p:blipFill>
        <p:spPr>
          <a:xfrm>
            <a:off x="7683550" y="98900"/>
            <a:ext cx="1182700" cy="1067875"/>
          </a:xfrm>
          <a:prstGeom prst="rect">
            <a:avLst/>
          </a:prstGeom>
          <a:noFill/>
          <a:ln>
            <a:noFill/>
          </a:ln>
        </p:spPr>
      </p:pic>
      <p:sp>
        <p:nvSpPr>
          <p:cNvPr id="155" name="Google Shape;155;p14"/>
          <p:cNvSpPr txBox="1"/>
          <p:nvPr/>
        </p:nvSpPr>
        <p:spPr>
          <a:xfrm>
            <a:off x="7751200" y="1109075"/>
            <a:ext cx="11826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CC0000"/>
                </a:solidFill>
                <a:latin typeface="Economica"/>
                <a:ea typeface="Economica"/>
                <a:cs typeface="Economica"/>
                <a:sym typeface="Economica"/>
              </a:rPr>
              <a:t>Alcohol Addiction App</a:t>
            </a:r>
            <a:endParaRPr sz="1100">
              <a:solidFill>
                <a:srgbClr val="CC0000"/>
              </a:solidFill>
              <a:latin typeface="Economica"/>
              <a:ea typeface="Economica"/>
              <a:cs typeface="Economica"/>
              <a:sym typeface="Econom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idx="1" type="body"/>
          </p:nvPr>
        </p:nvSpPr>
        <p:spPr>
          <a:xfrm>
            <a:off x="893625" y="1714500"/>
            <a:ext cx="3136800" cy="265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GB"/>
              <a:t>Fragen</a:t>
            </a:r>
            <a:endParaRPr b="1"/>
          </a:p>
          <a:p>
            <a:pPr indent="0" lvl="0" marL="0" rtl="0" algn="l">
              <a:spcBef>
                <a:spcPts val="600"/>
              </a:spcBef>
              <a:spcAft>
                <a:spcPts val="0"/>
              </a:spcAft>
              <a:buNone/>
            </a:pPr>
            <a:r>
              <a:rPr lang="en-GB"/>
              <a:t>Benutzerfreundlichkeit</a:t>
            </a:r>
            <a:endParaRPr/>
          </a:p>
          <a:p>
            <a:pPr indent="0" lvl="0" marL="0" rtl="0" algn="l">
              <a:spcBef>
                <a:spcPts val="600"/>
              </a:spcBef>
              <a:spcAft>
                <a:spcPts val="0"/>
              </a:spcAft>
              <a:buNone/>
            </a:pPr>
            <a:r>
              <a:rPr lang="en-GB"/>
              <a:t>Alltagstauglichkeit</a:t>
            </a:r>
            <a:endParaRPr/>
          </a:p>
          <a:p>
            <a:pPr indent="0" lvl="0" marL="0" rtl="0" algn="l">
              <a:spcBef>
                <a:spcPts val="600"/>
              </a:spcBef>
              <a:spcAft>
                <a:spcPts val="0"/>
              </a:spcAft>
              <a:buNone/>
            </a:pPr>
            <a:r>
              <a:rPr lang="en-GB"/>
              <a:t>Verbesserungsvorschläge</a:t>
            </a:r>
            <a:endParaRPr/>
          </a:p>
          <a:p>
            <a:pPr indent="0" lvl="0" marL="0" rtl="0" algn="l">
              <a:spcBef>
                <a:spcPts val="600"/>
              </a:spcBef>
              <a:spcAft>
                <a:spcPts val="0"/>
              </a:spcAft>
              <a:buNone/>
            </a:pPr>
            <a:r>
              <a:rPr lang="en-GB"/>
              <a:t>Empfehlenswert?</a:t>
            </a:r>
            <a:endParaRPr/>
          </a:p>
          <a:p>
            <a:pPr indent="0" lvl="0" marL="0" rtl="0" algn="l">
              <a:spcBef>
                <a:spcPts val="600"/>
              </a:spcBef>
              <a:spcAft>
                <a:spcPts val="0"/>
              </a:spcAft>
              <a:buNone/>
            </a:pPr>
            <a:r>
              <a:rPr lang="en-GB"/>
              <a:t>Funktionalitäten</a:t>
            </a:r>
            <a:endParaRPr/>
          </a:p>
        </p:txBody>
      </p:sp>
      <p:sp>
        <p:nvSpPr>
          <p:cNvPr id="273" name="Google Shape;273;p32"/>
          <p:cNvSpPr txBox="1"/>
          <p:nvPr>
            <p:ph type="title"/>
          </p:nvPr>
        </p:nvSpPr>
        <p:spPr>
          <a:xfrm>
            <a:off x="893700" y="72033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Validation, Fragen</a:t>
            </a:r>
            <a:endParaRPr/>
          </a:p>
        </p:txBody>
      </p:sp>
      <p:sp>
        <p:nvSpPr>
          <p:cNvPr id="274" name="Google Shape;274;p32"/>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893700" y="72033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Validation, Ergebnisse</a:t>
            </a:r>
            <a:endParaRPr/>
          </a:p>
        </p:txBody>
      </p:sp>
      <p:sp>
        <p:nvSpPr>
          <p:cNvPr id="280" name="Google Shape;280;p33"/>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1" name="Google Shape;281;p33"/>
          <p:cNvSpPr txBox="1"/>
          <p:nvPr>
            <p:ph idx="1" type="body"/>
          </p:nvPr>
        </p:nvSpPr>
        <p:spPr>
          <a:xfrm>
            <a:off x="893700" y="1729150"/>
            <a:ext cx="8576700" cy="3135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GB"/>
              <a:t>Vorschläge:</a:t>
            </a:r>
            <a:endParaRPr b="1"/>
          </a:p>
          <a:p>
            <a:pPr indent="-355600" lvl="0" marL="457200" rtl="0" algn="l">
              <a:spcBef>
                <a:spcPts val="600"/>
              </a:spcBef>
              <a:spcAft>
                <a:spcPts val="0"/>
              </a:spcAft>
              <a:buSzPts val="2000"/>
              <a:buChar char="-"/>
            </a:pPr>
            <a:r>
              <a:rPr lang="en-GB"/>
              <a:t>Zielsetzung und deren Überprüfung</a:t>
            </a:r>
            <a:endParaRPr/>
          </a:p>
          <a:p>
            <a:pPr indent="-355600" lvl="0" marL="457200" rtl="0" algn="l">
              <a:spcBef>
                <a:spcPts val="0"/>
              </a:spcBef>
              <a:spcAft>
                <a:spcPts val="0"/>
              </a:spcAft>
              <a:buSzPts val="2000"/>
              <a:buChar char="-"/>
            </a:pPr>
            <a:r>
              <a:rPr b="1" lang="en-GB"/>
              <a:t>Motivation </a:t>
            </a:r>
            <a:r>
              <a:rPr lang="en-GB"/>
              <a:t>via  “Fakten gegen Konsum”</a:t>
            </a:r>
            <a:endParaRPr i="1"/>
          </a:p>
          <a:p>
            <a:pPr indent="-355600" lvl="0" marL="457200" rtl="0" algn="l">
              <a:spcBef>
                <a:spcPts val="0"/>
              </a:spcBef>
              <a:spcAft>
                <a:spcPts val="0"/>
              </a:spcAft>
              <a:buSzPts val="2000"/>
              <a:buChar char="-"/>
            </a:pPr>
            <a:r>
              <a:rPr lang="en-GB"/>
              <a:t>Gamification, sich selber belohnen mit Punkten</a:t>
            </a:r>
            <a:endParaRPr/>
          </a:p>
          <a:p>
            <a:pPr indent="-355600" lvl="0" marL="457200" rtl="0" algn="l">
              <a:spcBef>
                <a:spcPts val="0"/>
              </a:spcBef>
              <a:spcAft>
                <a:spcPts val="0"/>
              </a:spcAft>
              <a:buSzPts val="2000"/>
              <a:buChar char="-"/>
            </a:pPr>
            <a:r>
              <a:rPr lang="en-GB"/>
              <a:t>Motivational Memes</a:t>
            </a:r>
            <a:endParaRPr/>
          </a:p>
          <a:p>
            <a:pPr indent="0" lvl="0" marL="0" rtl="0" algn="l">
              <a:spcBef>
                <a:spcPts val="600"/>
              </a:spcBef>
              <a:spcAft>
                <a:spcPts val="0"/>
              </a:spcAft>
              <a:buNone/>
            </a:pPr>
            <a:r>
              <a:rPr b="1" lang="en-GB"/>
              <a:t>Negatives:</a:t>
            </a:r>
            <a:endParaRPr b="1"/>
          </a:p>
          <a:p>
            <a:pPr indent="-355600" lvl="0" marL="457200" rtl="0" algn="l">
              <a:spcBef>
                <a:spcPts val="600"/>
              </a:spcBef>
              <a:spcAft>
                <a:spcPts val="0"/>
              </a:spcAft>
              <a:buSzPts val="2000"/>
              <a:buChar char="-"/>
            </a:pPr>
            <a:r>
              <a:rPr lang="en-GB"/>
              <a:t>Tagebuch und Kalender Apps </a:t>
            </a:r>
            <a:r>
              <a:rPr b="1" lang="en-GB"/>
              <a:t>gibt es schon</a:t>
            </a:r>
            <a:endParaRPr b="1"/>
          </a:p>
          <a:p>
            <a:pPr indent="-355600" lvl="0" marL="457200" rtl="0" algn="l">
              <a:spcBef>
                <a:spcPts val="0"/>
              </a:spcBef>
              <a:spcAft>
                <a:spcPts val="0"/>
              </a:spcAft>
              <a:buSzPts val="2000"/>
              <a:buChar char="-"/>
            </a:pPr>
            <a:r>
              <a:rPr lang="en-GB"/>
              <a:t>Bei Kontaktierung via Kaskade sollte Therapeut nicht an 2. Stelle kommen</a:t>
            </a:r>
            <a:endParaRPr/>
          </a:p>
          <a:p>
            <a:pPr indent="0" lvl="0" marL="0" rtl="0" algn="l">
              <a:spcBef>
                <a:spcPts val="600"/>
              </a:spcBef>
              <a:spcAft>
                <a:spcPts val="0"/>
              </a:spcAft>
              <a:buNone/>
            </a:pPr>
            <a:r>
              <a:t/>
            </a:r>
            <a:endParaRPr i="1"/>
          </a:p>
          <a:p>
            <a:pPr indent="0" lvl="0" marL="0" rtl="0" algn="l">
              <a:spcBef>
                <a:spcPts val="600"/>
              </a:spcBef>
              <a:spcAft>
                <a:spcPts val="0"/>
              </a:spcAft>
              <a:buNone/>
            </a:pPr>
            <a:r>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idx="4294967295" type="ctrTitle"/>
          </p:nvPr>
        </p:nvSpPr>
        <p:spPr>
          <a:xfrm>
            <a:off x="916025" y="726094"/>
            <a:ext cx="5561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6000">
                <a:solidFill>
                  <a:schemeClr val="accent2"/>
                </a:solidFill>
              </a:rPr>
              <a:t>Danke</a:t>
            </a:r>
            <a:r>
              <a:rPr lang="en-GB" sz="6000">
                <a:solidFill>
                  <a:schemeClr val="accent2"/>
                </a:solidFill>
              </a:rPr>
              <a:t>!</a:t>
            </a:r>
            <a:endParaRPr sz="6000">
              <a:solidFill>
                <a:schemeClr val="accent2"/>
              </a:solidFill>
            </a:endParaRPr>
          </a:p>
        </p:txBody>
      </p:sp>
      <p:sp>
        <p:nvSpPr>
          <p:cNvPr id="287" name="Google Shape;287;p34"/>
          <p:cNvSpPr txBox="1"/>
          <p:nvPr>
            <p:ph idx="4294967295" type="subTitle"/>
          </p:nvPr>
        </p:nvSpPr>
        <p:spPr>
          <a:xfrm>
            <a:off x="916025" y="1754213"/>
            <a:ext cx="55611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GB" sz="4800">
                <a:solidFill>
                  <a:schemeClr val="lt1"/>
                </a:solidFill>
              </a:rPr>
              <a:t>Fragen</a:t>
            </a:r>
            <a:r>
              <a:rPr b="1" lang="en-GB" sz="4800">
                <a:solidFill>
                  <a:schemeClr val="lt1"/>
                </a:solidFill>
              </a:rPr>
              <a:t>?</a:t>
            </a:r>
            <a:endParaRPr b="1" sz="4800">
              <a:solidFill>
                <a:schemeClr val="lt1"/>
              </a:solidFill>
            </a:endParaRPr>
          </a:p>
        </p:txBody>
      </p:sp>
      <p:sp>
        <p:nvSpPr>
          <p:cNvPr id="288" name="Google Shape;288;p34"/>
          <p:cNvSpPr txBox="1"/>
          <p:nvPr>
            <p:ph idx="4294967295" type="body"/>
          </p:nvPr>
        </p:nvSpPr>
        <p:spPr>
          <a:xfrm>
            <a:off x="916025" y="2759006"/>
            <a:ext cx="5561100" cy="199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2400">
              <a:solidFill>
                <a:schemeClr val="lt1"/>
              </a:solidFill>
            </a:endParaRPr>
          </a:p>
        </p:txBody>
      </p:sp>
      <p:sp>
        <p:nvSpPr>
          <p:cNvPr id="289" name="Google Shape;289;p34"/>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Quellen</a:t>
            </a:r>
            <a:endParaRPr/>
          </a:p>
        </p:txBody>
      </p:sp>
      <p:sp>
        <p:nvSpPr>
          <p:cNvPr id="295" name="Google Shape;295;p3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6" name="Google Shape;296;p35"/>
          <p:cNvSpPr txBox="1"/>
          <p:nvPr>
            <p:ph idx="1" type="body"/>
          </p:nvPr>
        </p:nvSpPr>
        <p:spPr>
          <a:xfrm>
            <a:off x="893700" y="1200150"/>
            <a:ext cx="6462600" cy="31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2"/>
                </a:solidFill>
              </a:rPr>
              <a:t>Recherche:</a:t>
            </a:r>
            <a:endParaRPr sz="1400">
              <a:solidFill>
                <a:schemeClr val="dk2"/>
              </a:solidFill>
            </a:endParaRPr>
          </a:p>
          <a:p>
            <a:pPr indent="0" lvl="0" marL="0" rtl="0" algn="l">
              <a:lnSpc>
                <a:spcPct val="115000"/>
              </a:lnSpc>
              <a:spcBef>
                <a:spcPts val="0"/>
              </a:spcBef>
              <a:spcAft>
                <a:spcPts val="0"/>
              </a:spcAft>
              <a:buNone/>
            </a:pPr>
            <a:r>
              <a:rPr lang="en-GB" sz="1400"/>
              <a:t>Reimer C, Hautzinger M. Psychotherapie bei Sucht und Abhängigkeiten</a:t>
            </a:r>
            <a:endParaRPr sz="1400"/>
          </a:p>
          <a:p>
            <a:pPr indent="0" lvl="0" marL="0" rtl="0" algn="l">
              <a:lnSpc>
                <a:spcPct val="115000"/>
              </a:lnSpc>
              <a:spcBef>
                <a:spcPts val="0"/>
              </a:spcBef>
              <a:spcAft>
                <a:spcPts val="0"/>
              </a:spcAft>
              <a:buNone/>
            </a:pPr>
            <a:r>
              <a:rPr lang="en-GB" sz="1400">
                <a:solidFill>
                  <a:schemeClr val="dk2"/>
                </a:solidFill>
              </a:rPr>
              <a:t>Storyboards:</a:t>
            </a:r>
            <a:endParaRPr sz="1400"/>
          </a:p>
          <a:p>
            <a:pPr indent="0" lvl="0" marL="0" rtl="0" algn="l">
              <a:lnSpc>
                <a:spcPct val="115000"/>
              </a:lnSpc>
              <a:spcBef>
                <a:spcPts val="0"/>
              </a:spcBef>
              <a:spcAft>
                <a:spcPts val="0"/>
              </a:spcAft>
              <a:buNone/>
            </a:pPr>
            <a:r>
              <a:rPr lang="en-GB" sz="1400"/>
              <a:t>www.storyboardthat.com</a:t>
            </a:r>
            <a:endParaRPr sz="1400"/>
          </a:p>
          <a:p>
            <a:pPr indent="0" lvl="0" marL="0" rtl="0" algn="l">
              <a:lnSpc>
                <a:spcPct val="115000"/>
              </a:lnSpc>
              <a:spcBef>
                <a:spcPts val="0"/>
              </a:spcBef>
              <a:spcAft>
                <a:spcPts val="0"/>
              </a:spcAft>
              <a:buNone/>
            </a:pPr>
            <a:r>
              <a:rPr lang="en-GB" sz="1400">
                <a:solidFill>
                  <a:schemeClr val="accent1"/>
                </a:solidFill>
              </a:rPr>
              <a:t>Prototype:</a:t>
            </a:r>
            <a:endParaRPr sz="1400">
              <a:solidFill>
                <a:schemeClr val="accent1"/>
              </a:solidFill>
            </a:endParaRPr>
          </a:p>
          <a:p>
            <a:pPr indent="0" lvl="0" marL="0" rtl="0" algn="l">
              <a:lnSpc>
                <a:spcPct val="115000"/>
              </a:lnSpc>
              <a:spcBef>
                <a:spcPts val="0"/>
              </a:spcBef>
              <a:spcAft>
                <a:spcPts val="0"/>
              </a:spcAft>
              <a:buNone/>
            </a:pPr>
            <a:r>
              <a:rPr lang="en-GB" sz="1400"/>
              <a:t>Balsamiq Wireframes</a:t>
            </a:r>
            <a:endParaRPr sz="1400"/>
          </a:p>
          <a:p>
            <a:pPr indent="0" lvl="0" marL="0" rtl="0" algn="l">
              <a:lnSpc>
                <a:spcPct val="115000"/>
              </a:lnSpc>
              <a:spcBef>
                <a:spcPts val="0"/>
              </a:spcBef>
              <a:spcAft>
                <a:spcPts val="0"/>
              </a:spcAft>
              <a:buNone/>
            </a:pPr>
            <a:r>
              <a:rPr lang="en-GB" sz="1400"/>
              <a:t>Wireframe.cc</a:t>
            </a:r>
            <a:endParaRPr sz="1400"/>
          </a:p>
          <a:p>
            <a:pPr indent="0" lvl="0" marL="0" rtl="0" algn="l">
              <a:lnSpc>
                <a:spcPct val="115000"/>
              </a:lnSpc>
              <a:spcBef>
                <a:spcPts val="0"/>
              </a:spcBef>
              <a:spcAft>
                <a:spcPts val="0"/>
              </a:spcAft>
              <a:buNone/>
            </a:pPr>
            <a:r>
              <a:rPr lang="en-GB" sz="1400">
                <a:solidFill>
                  <a:schemeClr val="dk2"/>
                </a:solidFill>
              </a:rPr>
              <a:t>Validation:</a:t>
            </a:r>
            <a:endParaRPr sz="1400">
              <a:solidFill>
                <a:schemeClr val="dk2"/>
              </a:solidFill>
            </a:endParaRPr>
          </a:p>
          <a:p>
            <a:pPr indent="0" lvl="0" marL="0" rtl="0" algn="l">
              <a:lnSpc>
                <a:spcPct val="115000"/>
              </a:lnSpc>
              <a:spcBef>
                <a:spcPts val="0"/>
              </a:spcBef>
              <a:spcAft>
                <a:spcPts val="0"/>
              </a:spcAft>
              <a:buNone/>
            </a:pPr>
            <a:r>
              <a:rPr lang="en-GB" sz="1400"/>
              <a:t>www.surveymonkey.com</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b="1" sz="140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5"/>
          <p:cNvSpPr txBox="1"/>
          <p:nvPr>
            <p:ph type="title"/>
          </p:nvPr>
        </p:nvSpPr>
        <p:spPr>
          <a:xfrm>
            <a:off x="893700" y="3583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Ablauf</a:t>
            </a:r>
            <a:endParaRPr/>
          </a:p>
        </p:txBody>
      </p:sp>
      <p:sp>
        <p:nvSpPr>
          <p:cNvPr id="161" name="Google Shape;161;p15"/>
          <p:cNvSpPr txBox="1"/>
          <p:nvPr>
            <p:ph idx="1" type="body"/>
          </p:nvPr>
        </p:nvSpPr>
        <p:spPr>
          <a:xfrm>
            <a:off x="893700" y="1373588"/>
            <a:ext cx="6462600" cy="3552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AutoNum type="arabicPeriod"/>
            </a:pPr>
            <a:r>
              <a:rPr lang="en-GB"/>
              <a:t>Research</a:t>
            </a:r>
            <a:endParaRPr/>
          </a:p>
          <a:p>
            <a:pPr indent="-342900" lvl="0" marL="457200" rtl="0" algn="l">
              <a:spcBef>
                <a:spcPts val="0"/>
              </a:spcBef>
              <a:spcAft>
                <a:spcPts val="0"/>
              </a:spcAft>
              <a:buSzPts val="1800"/>
              <a:buAutoNum type="arabicPeriod"/>
            </a:pPr>
            <a:r>
              <a:rPr lang="en-GB"/>
              <a:t>Persona</a:t>
            </a:r>
            <a:endParaRPr/>
          </a:p>
          <a:p>
            <a:pPr indent="-342900" lvl="0" marL="457200" rtl="0" algn="l">
              <a:spcBef>
                <a:spcPts val="0"/>
              </a:spcBef>
              <a:spcAft>
                <a:spcPts val="0"/>
              </a:spcAft>
              <a:buSzPts val="1800"/>
              <a:buAutoNum type="arabicPeriod"/>
            </a:pPr>
            <a:r>
              <a:rPr lang="en-GB"/>
              <a:t>Storyboards</a:t>
            </a:r>
            <a:endParaRPr/>
          </a:p>
          <a:p>
            <a:pPr indent="-342900" lvl="0" marL="457200" rtl="0" algn="l">
              <a:spcBef>
                <a:spcPts val="0"/>
              </a:spcBef>
              <a:spcAft>
                <a:spcPts val="0"/>
              </a:spcAft>
              <a:buSzPts val="1800"/>
              <a:buAutoNum type="arabicPeriod"/>
            </a:pPr>
            <a:r>
              <a:rPr lang="en-GB"/>
              <a:t>Prototypes</a:t>
            </a:r>
            <a:endParaRPr/>
          </a:p>
          <a:p>
            <a:pPr indent="-342900" lvl="0" marL="457200" rtl="0" algn="l">
              <a:spcBef>
                <a:spcPts val="0"/>
              </a:spcBef>
              <a:spcAft>
                <a:spcPts val="0"/>
              </a:spcAft>
              <a:buSzPts val="1800"/>
              <a:buAutoNum type="arabicPeriod"/>
            </a:pPr>
            <a:r>
              <a:rPr lang="en-GB"/>
              <a:t>Validation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62" name="Google Shape;162;p15"/>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7200">
                <a:solidFill>
                  <a:schemeClr val="accent2"/>
                </a:solidFill>
              </a:rPr>
              <a:t>1.</a:t>
            </a:r>
            <a:endParaRPr sz="7200">
              <a:solidFill>
                <a:schemeClr val="accent2"/>
              </a:solidFill>
            </a:endParaRPr>
          </a:p>
          <a:p>
            <a:pPr indent="0" lvl="0" marL="0" rtl="0" algn="ctr">
              <a:spcBef>
                <a:spcPts val="0"/>
              </a:spcBef>
              <a:spcAft>
                <a:spcPts val="0"/>
              </a:spcAft>
              <a:buNone/>
            </a:pPr>
            <a:r>
              <a:rPr lang="en-GB"/>
              <a:t>Research</a:t>
            </a:r>
            <a:endParaRPr/>
          </a:p>
        </p:txBody>
      </p:sp>
      <p:sp>
        <p:nvSpPr>
          <p:cNvPr id="168" name="Google Shape;168;p16"/>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Main Features</a:t>
            </a:r>
            <a:endParaRPr/>
          </a:p>
        </p:txBody>
      </p:sp>
      <p:sp>
        <p:nvSpPr>
          <p:cNvPr id="169" name="Google Shape;169;p16"/>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893700" y="434588"/>
            <a:ext cx="6462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Ergebnisse</a:t>
            </a:r>
            <a:endParaRPr/>
          </a:p>
        </p:txBody>
      </p:sp>
      <p:sp>
        <p:nvSpPr>
          <p:cNvPr id="175" name="Google Shape;175;p17"/>
          <p:cNvSpPr txBox="1"/>
          <p:nvPr>
            <p:ph idx="1" type="body"/>
          </p:nvPr>
        </p:nvSpPr>
        <p:spPr>
          <a:xfrm>
            <a:off x="937500" y="1312400"/>
            <a:ext cx="3080700" cy="204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Was bedeutet Abhängigkeit</a:t>
            </a:r>
            <a:endParaRPr/>
          </a:p>
          <a:p>
            <a:pPr indent="0" lvl="0" marL="0" rtl="0" algn="l">
              <a:spcBef>
                <a:spcPts val="600"/>
              </a:spcBef>
              <a:spcAft>
                <a:spcPts val="0"/>
              </a:spcAft>
              <a:buNone/>
            </a:pPr>
            <a:r>
              <a:rPr lang="en-GB"/>
              <a:t>Klientel / Patienten</a:t>
            </a:r>
            <a:endParaRPr/>
          </a:p>
          <a:p>
            <a:pPr indent="0" lvl="0" marL="0" rtl="0" algn="l">
              <a:spcBef>
                <a:spcPts val="600"/>
              </a:spcBef>
              <a:spcAft>
                <a:spcPts val="0"/>
              </a:spcAft>
              <a:buNone/>
            </a:pPr>
            <a:r>
              <a:rPr lang="en-GB"/>
              <a:t>Therapieformen</a:t>
            </a:r>
            <a:endParaRPr/>
          </a:p>
          <a:p>
            <a:pPr indent="0" lvl="0" marL="0" rtl="0" algn="l">
              <a:spcBef>
                <a:spcPts val="600"/>
              </a:spcBef>
              <a:spcAft>
                <a:spcPts val="0"/>
              </a:spcAft>
              <a:buNone/>
            </a:pPr>
            <a:r>
              <a:rPr lang="en-GB"/>
              <a:t>Was soll die App </a:t>
            </a:r>
            <a:r>
              <a:rPr lang="en-GB">
                <a:solidFill>
                  <a:srgbClr val="FF0000"/>
                </a:solidFill>
              </a:rPr>
              <a:t>nicht</a:t>
            </a:r>
            <a:endParaRPr>
              <a:solidFill>
                <a:srgbClr val="FF0000"/>
              </a:solidFill>
            </a:endParaRPr>
          </a:p>
          <a:p>
            <a:pPr indent="0" lvl="0" marL="0" rtl="0" algn="l">
              <a:spcBef>
                <a:spcPts val="600"/>
              </a:spcBef>
              <a:spcAft>
                <a:spcPts val="0"/>
              </a:spcAft>
              <a:buNone/>
            </a:pPr>
            <a:r>
              <a:rPr lang="en-GB"/>
              <a:t>Bedürfnisse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176" name="Google Shape;176;p17"/>
          <p:cNvSpPr txBox="1"/>
          <p:nvPr>
            <p:ph idx="12" type="sldNum"/>
          </p:nvPr>
        </p:nvSpPr>
        <p:spPr>
          <a:xfrm>
            <a:off x="8480575" y="4696933"/>
            <a:ext cx="548700" cy="313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7200">
                <a:solidFill>
                  <a:schemeClr val="accent2"/>
                </a:solidFill>
              </a:rPr>
              <a:t>2</a:t>
            </a:r>
            <a:r>
              <a:rPr lang="en-GB" sz="7200">
                <a:solidFill>
                  <a:schemeClr val="accent2"/>
                </a:solidFill>
              </a:rPr>
              <a:t>.</a:t>
            </a:r>
            <a:endParaRPr sz="7200">
              <a:solidFill>
                <a:schemeClr val="accent2"/>
              </a:solidFill>
            </a:endParaRPr>
          </a:p>
          <a:p>
            <a:pPr indent="0" lvl="0" marL="0" rtl="0" algn="ctr">
              <a:spcBef>
                <a:spcPts val="0"/>
              </a:spcBef>
              <a:spcAft>
                <a:spcPts val="0"/>
              </a:spcAft>
              <a:buNone/>
            </a:pPr>
            <a:r>
              <a:rPr lang="en-GB"/>
              <a:t>Personas</a:t>
            </a:r>
            <a:endParaRPr/>
          </a:p>
        </p:txBody>
      </p:sp>
      <p:sp>
        <p:nvSpPr>
          <p:cNvPr id="182" name="Google Shape;182;p18"/>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4 Personas</a:t>
            </a:r>
            <a:endParaRPr/>
          </a:p>
        </p:txBody>
      </p:sp>
      <p:sp>
        <p:nvSpPr>
          <p:cNvPr id="183" name="Google Shape;183;p18"/>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title"/>
          </p:nvPr>
        </p:nvSpPr>
        <p:spPr>
          <a:xfrm>
            <a:off x="893700" y="358400"/>
            <a:ext cx="7481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Klienten Personas</a:t>
            </a:r>
            <a:endParaRPr/>
          </a:p>
        </p:txBody>
      </p:sp>
      <p:sp>
        <p:nvSpPr>
          <p:cNvPr id="189" name="Google Shape;189;p19"/>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GB"/>
              <a:t>Fritz, 67</a:t>
            </a:r>
            <a:endParaRPr/>
          </a:p>
          <a:p>
            <a:pPr indent="-355600" lvl="0" marL="457200" rtl="0" algn="l">
              <a:spcBef>
                <a:spcPts val="600"/>
              </a:spcBef>
              <a:spcAft>
                <a:spcPts val="0"/>
              </a:spcAft>
              <a:buSzPts val="2000"/>
              <a:buChar char="-"/>
            </a:pPr>
            <a:r>
              <a:rPr lang="en-GB"/>
              <a:t>Pensionär, verheiratet</a:t>
            </a:r>
            <a:endParaRPr/>
          </a:p>
          <a:p>
            <a:pPr indent="-355600" lvl="0" marL="457200" rtl="0" algn="l">
              <a:spcBef>
                <a:spcPts val="0"/>
              </a:spcBef>
              <a:spcAft>
                <a:spcPts val="0"/>
              </a:spcAft>
              <a:buSzPts val="2000"/>
              <a:buChar char="-"/>
            </a:pPr>
            <a:r>
              <a:rPr lang="en-GB"/>
              <a:t>Kein Hobby, Ehefrau </a:t>
            </a:r>
            <a:br>
              <a:rPr lang="en-GB"/>
            </a:br>
            <a:r>
              <a:rPr lang="en-GB"/>
              <a:t>macht den Haushalt</a:t>
            </a:r>
            <a:endParaRPr/>
          </a:p>
          <a:p>
            <a:pPr indent="-355600" lvl="0" marL="457200" rtl="0" algn="l">
              <a:spcBef>
                <a:spcPts val="0"/>
              </a:spcBef>
              <a:spcAft>
                <a:spcPts val="0"/>
              </a:spcAft>
              <a:buSzPts val="2000"/>
              <a:buChar char="-"/>
            </a:pPr>
            <a:r>
              <a:rPr lang="en-GB"/>
              <a:t>Möchte auch ohne Alkohol schlafen können</a:t>
            </a:r>
            <a:endParaRPr/>
          </a:p>
          <a:p>
            <a:pPr indent="-355600" lvl="0" marL="457200" rtl="0" algn="l">
              <a:spcBef>
                <a:spcPts val="0"/>
              </a:spcBef>
              <a:spcAft>
                <a:spcPts val="0"/>
              </a:spcAft>
              <a:buSzPts val="2000"/>
              <a:buChar char="-"/>
            </a:pPr>
            <a:r>
              <a:rPr lang="en-GB"/>
              <a:t>Schlafmangel, Langeweile, fühlt sich unnütz</a:t>
            </a:r>
            <a:endParaRPr/>
          </a:p>
        </p:txBody>
      </p:sp>
      <p:sp>
        <p:nvSpPr>
          <p:cNvPr id="190" name="Google Shape;190;p19"/>
          <p:cNvSpPr txBox="1"/>
          <p:nvPr>
            <p:ph idx="2" type="body"/>
          </p:nvPr>
        </p:nvSpPr>
        <p:spPr>
          <a:xfrm>
            <a:off x="5238006" y="1215800"/>
            <a:ext cx="3136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Peter, 23</a:t>
            </a:r>
            <a:endParaRPr/>
          </a:p>
          <a:p>
            <a:pPr indent="-355600" lvl="0" marL="457200" rtl="0" algn="l">
              <a:spcBef>
                <a:spcPts val="600"/>
              </a:spcBef>
              <a:spcAft>
                <a:spcPts val="0"/>
              </a:spcAft>
              <a:buSzPts val="2000"/>
              <a:buChar char="-"/>
            </a:pPr>
            <a:r>
              <a:rPr lang="en-GB"/>
              <a:t>Montageelektriker</a:t>
            </a:r>
            <a:endParaRPr/>
          </a:p>
          <a:p>
            <a:pPr indent="-355600" lvl="0" marL="457200" rtl="0" algn="l">
              <a:spcBef>
                <a:spcPts val="0"/>
              </a:spcBef>
              <a:spcAft>
                <a:spcPts val="0"/>
              </a:spcAft>
              <a:buSzPts val="2000"/>
              <a:buChar char="-"/>
            </a:pPr>
            <a:r>
              <a:rPr lang="en-GB"/>
              <a:t>Gesellig, feiert gerne</a:t>
            </a:r>
            <a:br>
              <a:rPr lang="en-GB"/>
            </a:br>
            <a:r>
              <a:rPr lang="en-GB"/>
              <a:t>Clique, viele Freunde</a:t>
            </a:r>
            <a:endParaRPr/>
          </a:p>
          <a:p>
            <a:pPr indent="-355600" lvl="0" marL="457200" rtl="0" algn="l">
              <a:spcBef>
                <a:spcPts val="0"/>
              </a:spcBef>
              <a:spcAft>
                <a:spcPts val="0"/>
              </a:spcAft>
              <a:buSzPts val="2000"/>
              <a:buChar char="-"/>
            </a:pPr>
            <a:r>
              <a:rPr lang="en-GB"/>
              <a:t>Möchte weniger Trinken und Konsum </a:t>
            </a:r>
            <a:br>
              <a:rPr lang="en-GB"/>
            </a:br>
            <a:r>
              <a:rPr lang="en-GB"/>
              <a:t>begrenzen</a:t>
            </a:r>
            <a:endParaRPr/>
          </a:p>
          <a:p>
            <a:pPr indent="-355600" lvl="0" marL="457200" rtl="0" algn="l">
              <a:spcBef>
                <a:spcPts val="0"/>
              </a:spcBef>
              <a:spcAft>
                <a:spcPts val="0"/>
              </a:spcAft>
              <a:buSzPts val="2000"/>
              <a:buChar char="-"/>
            </a:pPr>
            <a:r>
              <a:rPr lang="en-GB"/>
              <a:t>Trinkt häufig über den eigenen Durst, möchte aber nicht auf Feiern verzichten</a:t>
            </a:r>
            <a:endParaRPr/>
          </a:p>
        </p:txBody>
      </p:sp>
      <p:pic>
        <p:nvPicPr>
          <p:cNvPr id="191" name="Google Shape;191;p19"/>
          <p:cNvPicPr preferRelativeResize="0"/>
          <p:nvPr/>
        </p:nvPicPr>
        <p:blipFill>
          <a:blip r:embed="rId3">
            <a:alphaModFix/>
          </a:blip>
          <a:stretch>
            <a:fillRect/>
          </a:stretch>
        </p:blipFill>
        <p:spPr>
          <a:xfrm>
            <a:off x="334850" y="230725"/>
            <a:ext cx="1465825" cy="1465825"/>
          </a:xfrm>
          <a:prstGeom prst="rect">
            <a:avLst/>
          </a:prstGeom>
          <a:noFill/>
          <a:ln>
            <a:noFill/>
          </a:ln>
        </p:spPr>
      </p:pic>
      <p:pic>
        <p:nvPicPr>
          <p:cNvPr id="192" name="Google Shape;192;p19"/>
          <p:cNvPicPr preferRelativeResize="0"/>
          <p:nvPr/>
        </p:nvPicPr>
        <p:blipFill>
          <a:blip r:embed="rId4">
            <a:alphaModFix/>
          </a:blip>
          <a:stretch>
            <a:fillRect/>
          </a:stretch>
        </p:blipFill>
        <p:spPr>
          <a:xfrm>
            <a:off x="7269050" y="230725"/>
            <a:ext cx="1465825" cy="146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893700" y="358400"/>
            <a:ext cx="7481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Therapeuten Personas</a:t>
            </a:r>
            <a:endParaRPr/>
          </a:p>
        </p:txBody>
      </p:sp>
      <p:sp>
        <p:nvSpPr>
          <p:cNvPr id="198" name="Google Shape;198;p20"/>
          <p:cNvSpPr txBox="1"/>
          <p:nvPr>
            <p:ph idx="1" type="body"/>
          </p:nvPr>
        </p:nvSpPr>
        <p:spPr>
          <a:xfrm>
            <a:off x="893625" y="1200150"/>
            <a:ext cx="3136800" cy="37257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GB"/>
              <a:t>Kurt, 64		</a:t>
            </a:r>
            <a:endParaRPr/>
          </a:p>
          <a:p>
            <a:pPr indent="-355600" lvl="0" marL="457200" rtl="0" algn="l">
              <a:spcBef>
                <a:spcPts val="600"/>
              </a:spcBef>
              <a:spcAft>
                <a:spcPts val="0"/>
              </a:spcAft>
              <a:buSzPts val="2000"/>
              <a:buChar char="-"/>
            </a:pPr>
            <a:r>
              <a:rPr lang="en-GB"/>
              <a:t>Therapeut in  Gemeinschaftspraxis </a:t>
            </a:r>
            <a:endParaRPr/>
          </a:p>
          <a:p>
            <a:pPr indent="-355600" lvl="0" marL="457200" rtl="0" algn="l">
              <a:spcBef>
                <a:spcPts val="0"/>
              </a:spcBef>
              <a:spcAft>
                <a:spcPts val="0"/>
              </a:spcAft>
              <a:buSzPts val="2000"/>
              <a:buChar char="-"/>
            </a:pPr>
            <a:r>
              <a:rPr lang="en-GB"/>
              <a:t>Langjährige Erfahrung</a:t>
            </a:r>
            <a:br>
              <a:rPr lang="en-GB"/>
            </a:br>
            <a:r>
              <a:rPr lang="en-GB"/>
              <a:t>Diverse Klienten</a:t>
            </a:r>
            <a:endParaRPr/>
          </a:p>
          <a:p>
            <a:pPr indent="-355600" lvl="0" marL="457200" rtl="0" algn="l">
              <a:spcBef>
                <a:spcPts val="0"/>
              </a:spcBef>
              <a:spcAft>
                <a:spcPts val="0"/>
              </a:spcAft>
              <a:buSzPts val="2000"/>
              <a:buChar char="-"/>
            </a:pPr>
            <a:r>
              <a:rPr lang="en-GB"/>
              <a:t>Traditionell, möchte jedoch auch junge Patienten einbeziehen</a:t>
            </a:r>
            <a:endParaRPr/>
          </a:p>
          <a:p>
            <a:pPr indent="-355600" lvl="0" marL="457200" rtl="0" algn="l">
              <a:spcBef>
                <a:spcPts val="0"/>
              </a:spcBef>
              <a:spcAft>
                <a:spcPts val="0"/>
              </a:spcAft>
              <a:buSzPts val="2000"/>
              <a:buChar char="-"/>
            </a:pPr>
            <a:r>
              <a:rPr lang="en-GB"/>
              <a:t>Technologie, digitale Krankenakte ...</a:t>
            </a:r>
            <a:endParaRPr/>
          </a:p>
        </p:txBody>
      </p:sp>
      <p:sp>
        <p:nvSpPr>
          <p:cNvPr id="199" name="Google Shape;199;p20"/>
          <p:cNvSpPr txBox="1"/>
          <p:nvPr>
            <p:ph idx="2" type="body"/>
          </p:nvPr>
        </p:nvSpPr>
        <p:spPr>
          <a:xfrm>
            <a:off x="5238006" y="1215800"/>
            <a:ext cx="3136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t>Helena, 27</a:t>
            </a:r>
            <a:endParaRPr/>
          </a:p>
          <a:p>
            <a:pPr indent="-355600" lvl="0" marL="457200" rtl="0" algn="l">
              <a:spcBef>
                <a:spcPts val="600"/>
              </a:spcBef>
              <a:spcAft>
                <a:spcPts val="0"/>
              </a:spcAft>
              <a:buSzPts val="2000"/>
              <a:buChar char="-"/>
            </a:pPr>
            <a:r>
              <a:rPr lang="en-GB"/>
              <a:t>frisch ausgebildet, Therapie &amp; Coach</a:t>
            </a:r>
            <a:endParaRPr/>
          </a:p>
          <a:p>
            <a:pPr indent="-355600" lvl="0" marL="457200" rtl="0" algn="l">
              <a:spcBef>
                <a:spcPts val="0"/>
              </a:spcBef>
              <a:spcAft>
                <a:spcPts val="0"/>
              </a:spcAft>
              <a:buSzPts val="2000"/>
              <a:buChar char="-"/>
            </a:pPr>
            <a:r>
              <a:rPr lang="en-GB"/>
              <a:t>Digital-Native, alternative Therapie</a:t>
            </a:r>
            <a:endParaRPr/>
          </a:p>
          <a:p>
            <a:pPr indent="-355600" lvl="0" marL="457200" rtl="0" algn="l">
              <a:spcBef>
                <a:spcPts val="0"/>
              </a:spcBef>
              <a:spcAft>
                <a:spcPts val="0"/>
              </a:spcAft>
              <a:buSzPts val="2000"/>
              <a:buChar char="-"/>
            </a:pPr>
            <a:r>
              <a:rPr lang="en-GB"/>
              <a:t>Möchte auch ältere Klienten behandeln,</a:t>
            </a:r>
            <a:br>
              <a:rPr lang="en-GB"/>
            </a:br>
            <a:r>
              <a:rPr lang="en-GB"/>
              <a:t>Selbstständigkeit</a:t>
            </a:r>
            <a:endParaRPr/>
          </a:p>
          <a:p>
            <a:pPr indent="-355600" lvl="0" marL="457200" rtl="0" algn="l">
              <a:spcBef>
                <a:spcPts val="0"/>
              </a:spcBef>
              <a:spcAft>
                <a:spcPts val="0"/>
              </a:spcAft>
              <a:buSzPts val="2000"/>
              <a:buChar char="-"/>
            </a:pPr>
            <a:r>
              <a:rPr lang="en-GB"/>
              <a:t>Wenig Erfahrung,</a:t>
            </a:r>
            <a:br>
              <a:rPr lang="en-GB"/>
            </a:br>
            <a:r>
              <a:rPr lang="en-GB"/>
              <a:t>Jüngeres Klientel</a:t>
            </a:r>
            <a:endParaRPr/>
          </a:p>
        </p:txBody>
      </p:sp>
      <p:pic>
        <p:nvPicPr>
          <p:cNvPr id="200" name="Google Shape;200;p20"/>
          <p:cNvPicPr preferRelativeResize="0"/>
          <p:nvPr/>
        </p:nvPicPr>
        <p:blipFill>
          <a:blip r:embed="rId3">
            <a:alphaModFix/>
          </a:blip>
          <a:stretch>
            <a:fillRect/>
          </a:stretch>
        </p:blipFill>
        <p:spPr>
          <a:xfrm>
            <a:off x="367250" y="230725"/>
            <a:ext cx="1465825" cy="1465825"/>
          </a:xfrm>
          <a:prstGeom prst="rect">
            <a:avLst/>
          </a:prstGeom>
          <a:noFill/>
          <a:ln>
            <a:noFill/>
          </a:ln>
        </p:spPr>
      </p:pic>
      <p:pic>
        <p:nvPicPr>
          <p:cNvPr id="201" name="Google Shape;201;p20"/>
          <p:cNvPicPr preferRelativeResize="0"/>
          <p:nvPr/>
        </p:nvPicPr>
        <p:blipFill>
          <a:blip r:embed="rId4">
            <a:alphaModFix/>
          </a:blip>
          <a:stretch>
            <a:fillRect/>
          </a:stretch>
        </p:blipFill>
        <p:spPr>
          <a:xfrm>
            <a:off x="7281200" y="230725"/>
            <a:ext cx="1465825" cy="146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7200">
                <a:solidFill>
                  <a:schemeClr val="accent2"/>
                </a:solidFill>
              </a:rPr>
              <a:t>3</a:t>
            </a:r>
            <a:r>
              <a:rPr lang="en-GB" sz="7200">
                <a:solidFill>
                  <a:schemeClr val="accent2"/>
                </a:solidFill>
              </a:rPr>
              <a:t>.</a:t>
            </a:r>
            <a:endParaRPr sz="7200">
              <a:solidFill>
                <a:schemeClr val="accent2"/>
              </a:solidFill>
            </a:endParaRPr>
          </a:p>
          <a:p>
            <a:pPr indent="0" lvl="0" marL="0" rtl="0" algn="ctr">
              <a:spcBef>
                <a:spcPts val="0"/>
              </a:spcBef>
              <a:spcAft>
                <a:spcPts val="0"/>
              </a:spcAft>
              <a:buNone/>
            </a:pPr>
            <a:r>
              <a:rPr lang="en-GB"/>
              <a:t>Storyboards</a:t>
            </a:r>
            <a:endParaRPr/>
          </a:p>
        </p:txBody>
      </p:sp>
      <p:sp>
        <p:nvSpPr>
          <p:cNvPr id="207" name="Google Shape;207;p21"/>
          <p:cNvSpPr txBox="1"/>
          <p:nvPr>
            <p:ph idx="1"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3 Storyboards</a:t>
            </a:r>
            <a:endParaRPr/>
          </a:p>
        </p:txBody>
      </p:sp>
      <p:sp>
        <p:nvSpPr>
          <p:cNvPr id="208" name="Google Shape;208;p21"/>
          <p:cNvSpPr txBox="1"/>
          <p:nvPr>
            <p:ph idx="12" type="sldNum"/>
          </p:nvPr>
        </p:nvSpPr>
        <p:spPr>
          <a:xfrm>
            <a:off x="-125" y="4830281"/>
            <a:ext cx="9144000" cy="3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